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3" r:id="rId5"/>
    <p:sldId id="261" r:id="rId6"/>
    <p:sldId id="262" r:id="rId7"/>
    <p:sldId id="267" r:id="rId8"/>
    <p:sldId id="268" r:id="rId9"/>
    <p:sldId id="265" r:id="rId10"/>
    <p:sldId id="264" r:id="rId11"/>
    <p:sldId id="282" r:id="rId12"/>
    <p:sldId id="272" r:id="rId13"/>
    <p:sldId id="280" r:id="rId14"/>
    <p:sldId id="283" r:id="rId15"/>
    <p:sldId id="274" r:id="rId16"/>
    <p:sldId id="273" r:id="rId17"/>
    <p:sldId id="275" r:id="rId18"/>
    <p:sldId id="276" r:id="rId19"/>
    <p:sldId id="270" r:id="rId20"/>
    <p:sldId id="271" r:id="rId21"/>
    <p:sldId id="284" r:id="rId22"/>
    <p:sldId id="281" r:id="rId23"/>
    <p:sldId id="266" r:id="rId24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0F0"/>
    <a:srgbClr val="0D111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9" d="100"/>
          <a:sy n="89" d="100"/>
        </p:scale>
        <p:origin x="46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BE8E1D-A713-758D-223D-0710D4105D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4436C5E-49E9-2DCA-0B77-277D5B8EE7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1A314AB-3F17-F226-61DF-C543EB48F5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F9E6DD-7884-421F-B56F-6C523E9DB00E}" type="datetimeFigureOut">
              <a:rPr lang="pt-BR" smtClean="0"/>
              <a:t>09/08/2023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4C48C6C-9979-542A-9741-EAF3121344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E7E36A9-C637-E8D8-0958-0F1BE2ADD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007BC-E626-4722-AEC1-94E6FE0D5A0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683061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5BD10A-EBA2-E559-1720-380E669A1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11682006-F5F2-6D9E-E3E4-6557192112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07E94B4-4AD6-CA18-545A-452ED94FA4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F9E6DD-7884-421F-B56F-6C523E9DB00E}" type="datetimeFigureOut">
              <a:rPr lang="pt-BR" smtClean="0"/>
              <a:t>09/08/2023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32D7CBD-5E37-9919-8429-89373070E9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2481559-E0E5-C1A1-3715-B8F0C3AF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007BC-E626-4722-AEC1-94E6FE0D5A0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15493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0527D1ED-0553-6EE1-254F-3E90898B1FF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73887064-C7F5-D4D0-EBE0-19C989D34D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C758AC4-ABA3-8D3F-6700-2F82F8EC34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F9E6DD-7884-421F-B56F-6C523E9DB00E}" type="datetimeFigureOut">
              <a:rPr lang="pt-BR" smtClean="0"/>
              <a:t>09/08/2023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9F11A6F-012C-7186-A9BD-F17E2B392F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1B22CCA-72B0-4083-E087-7FFA6B865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007BC-E626-4722-AEC1-94E6FE0D5A0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751402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AB3866-F3B6-F5F2-2FA6-58FA79366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EA0B437-3052-7776-0053-7E413A8733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440AC86-5E34-BAE9-F04B-FE1C4539C5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F9E6DD-7884-421F-B56F-6C523E9DB00E}" type="datetimeFigureOut">
              <a:rPr lang="pt-BR" smtClean="0"/>
              <a:t>09/08/2023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D9999CC-C55D-3888-45E3-503B01DAB9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B1DC908-8E81-548D-F4EC-87A779D4C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007BC-E626-4722-AEC1-94E6FE0D5A0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559270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2ACC95-1658-1EF0-B93A-D5B6171C5B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28098DE-FB8F-8B8E-FD6B-DD71265103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9D3AD8B-993C-18FD-E1AD-E8722CE1BA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F9E6DD-7884-421F-B56F-6C523E9DB00E}" type="datetimeFigureOut">
              <a:rPr lang="pt-BR" smtClean="0"/>
              <a:t>09/08/2023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EE1E896-42D6-78A8-07B7-E0436AC7B4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CC47DB1-854F-4818-4F97-F09DA2DDD0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007BC-E626-4722-AEC1-94E6FE0D5A0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681052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C33F39-B3A9-59BD-FB2F-BA5252D5B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AFEF066-8464-7BD3-E069-7C7A4478AC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5F6C343D-D893-29E5-2721-10DC184D7E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B45B9080-CD3E-AF35-BF72-83FFDCD5C2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F9E6DD-7884-421F-B56F-6C523E9DB00E}" type="datetimeFigureOut">
              <a:rPr lang="pt-BR" smtClean="0"/>
              <a:t>09/08/2023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D42D6AB-F2F4-6B17-0102-5AADA198C1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E769DEB2-248D-B1E9-DFE0-E6BDDE6CA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007BC-E626-4722-AEC1-94E6FE0D5A0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462956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CDEAEE-5D7D-6B12-A704-0F203B0CC1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375B1F8-538F-2021-2D6B-D2F514D885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BD60D7BD-B19F-3DAC-D624-75DB750F70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E5AE7F47-B8E4-DBB1-9520-74C663768E8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9066661F-B407-8E43-5B1A-BBE196F7A82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5F8F9B6A-2E43-4700-871D-B85E8E7365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F9E6DD-7884-421F-B56F-6C523E9DB00E}" type="datetimeFigureOut">
              <a:rPr lang="pt-BR" smtClean="0"/>
              <a:t>09/08/2023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A328D899-4818-29F9-2682-49A56D82F1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2220009D-E669-1300-0E7C-4D712727EE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007BC-E626-4722-AEC1-94E6FE0D5A0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755713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24C35D-1C2B-C34E-3932-6C03C41B0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7756A132-3BA1-F516-A215-1E2B2D7F37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F9E6DD-7884-421F-B56F-6C523E9DB00E}" type="datetimeFigureOut">
              <a:rPr lang="pt-BR" smtClean="0"/>
              <a:t>09/08/2023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56FB2AF7-B39C-52BF-4E51-5654BEDF68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B6188D5C-7055-B021-E898-C08D0AC29D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007BC-E626-4722-AEC1-94E6FE0D5A0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544641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F5D2BCB2-5680-378E-4411-44BD04D7A9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F9E6DD-7884-421F-B56F-6C523E9DB00E}" type="datetimeFigureOut">
              <a:rPr lang="pt-BR" smtClean="0"/>
              <a:t>09/08/2023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A90AF722-5363-EE37-5C54-B43E98548E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B0922FE3-D5C8-F21C-FEB9-8A26FB422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007BC-E626-4722-AEC1-94E6FE0D5A0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779984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2A4C69-3C77-18FD-3C94-27606F2A6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A68A711-6C75-3BF4-C06F-199141196D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FAEF462F-709A-241A-8A19-4492634E7A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FEF5CE7-242D-AD73-25E2-25D7B73ACE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F9E6DD-7884-421F-B56F-6C523E9DB00E}" type="datetimeFigureOut">
              <a:rPr lang="pt-BR" smtClean="0"/>
              <a:t>09/08/2023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A903CCA-3A49-ABF1-D802-7EA762E25E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FE75D670-DE4D-0077-BB16-14000D99F5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007BC-E626-4722-AEC1-94E6FE0D5A0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162225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BE3560-1574-70FC-892C-E3E9441B21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CC2F6ABF-E61A-FE0E-0172-D78884B2678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D311B29-03CE-92B3-86F2-59661F2478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6D9BD5D-425F-FFA6-A010-F69569F73D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F9E6DD-7884-421F-B56F-6C523E9DB00E}" type="datetimeFigureOut">
              <a:rPr lang="pt-BR" smtClean="0"/>
              <a:t>09/08/2023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42E8BC19-54C3-814B-D03F-6E2BCD5134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7B7CDEA7-71F6-B25E-B570-5F1CC5F5AC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007BC-E626-4722-AEC1-94E6FE0D5A0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595725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C5947422-0218-628E-5AEE-86D80EDA30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82726F2-6A12-B3A6-3760-D620950013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A62EB48-715D-6EEF-6129-00C0F497CEF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F9E6DD-7884-421F-B56F-6C523E9DB00E}" type="datetimeFigureOut">
              <a:rPr lang="pt-BR" smtClean="0"/>
              <a:t>09/08/2023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3FAC0FC-41DA-1F93-45E3-CD7B61A0F1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5691A61-A54D-7E36-8C43-17CF55D7AA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C007BC-E626-4722-AEC1-94E6FE0D5A0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216692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aralelogramo 11">
            <a:extLst>
              <a:ext uri="{FF2B5EF4-FFF2-40B4-BE49-F238E27FC236}">
                <a16:creationId xmlns:a16="http://schemas.microsoft.com/office/drawing/2014/main" id="{DCED47C4-B0F3-604E-EC85-AFEC292D90EA}"/>
              </a:ext>
            </a:extLst>
          </p:cNvPr>
          <p:cNvSpPr/>
          <p:nvPr/>
        </p:nvSpPr>
        <p:spPr>
          <a:xfrm>
            <a:off x="5010945" y="238770"/>
            <a:ext cx="4663440" cy="4074302"/>
          </a:xfrm>
          <a:prstGeom prst="parallelogram">
            <a:avLst>
              <a:gd name="adj" fmla="val 46728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Paralelogramo 10">
            <a:extLst>
              <a:ext uri="{FF2B5EF4-FFF2-40B4-BE49-F238E27FC236}">
                <a16:creationId xmlns:a16="http://schemas.microsoft.com/office/drawing/2014/main" id="{182032AF-EEE6-D3FB-FB97-70952C10E9E3}"/>
              </a:ext>
            </a:extLst>
          </p:cNvPr>
          <p:cNvSpPr/>
          <p:nvPr/>
        </p:nvSpPr>
        <p:spPr>
          <a:xfrm>
            <a:off x="5813113" y="3256291"/>
            <a:ext cx="5531319" cy="3601710"/>
          </a:xfrm>
          <a:custGeom>
            <a:avLst/>
            <a:gdLst>
              <a:gd name="connsiteX0" fmla="*/ 0 w 6471920"/>
              <a:gd name="connsiteY0" fmla="*/ 5654315 h 5654315"/>
              <a:gd name="connsiteX1" fmla="*/ 2571074 w 6471920"/>
              <a:gd name="connsiteY1" fmla="*/ 0 h 5654315"/>
              <a:gd name="connsiteX2" fmla="*/ 6471920 w 6471920"/>
              <a:gd name="connsiteY2" fmla="*/ 0 h 5654315"/>
              <a:gd name="connsiteX3" fmla="*/ 3900846 w 6471920"/>
              <a:gd name="connsiteY3" fmla="*/ 5654315 h 5654315"/>
              <a:gd name="connsiteX4" fmla="*/ 0 w 6471920"/>
              <a:gd name="connsiteY4" fmla="*/ 5654315 h 5654315"/>
              <a:gd name="connsiteX0" fmla="*/ 0 w 5547360"/>
              <a:gd name="connsiteY0" fmla="*/ 3612155 h 5654315"/>
              <a:gd name="connsiteX1" fmla="*/ 1646514 w 5547360"/>
              <a:gd name="connsiteY1" fmla="*/ 0 h 5654315"/>
              <a:gd name="connsiteX2" fmla="*/ 5547360 w 5547360"/>
              <a:gd name="connsiteY2" fmla="*/ 0 h 5654315"/>
              <a:gd name="connsiteX3" fmla="*/ 2976286 w 5547360"/>
              <a:gd name="connsiteY3" fmla="*/ 5654315 h 5654315"/>
              <a:gd name="connsiteX4" fmla="*/ 0 w 5547360"/>
              <a:gd name="connsiteY4" fmla="*/ 3612155 h 5654315"/>
              <a:gd name="connsiteX0" fmla="*/ 0 w 5547360"/>
              <a:gd name="connsiteY0" fmla="*/ 3612155 h 3612155"/>
              <a:gd name="connsiteX1" fmla="*/ 1646514 w 5547360"/>
              <a:gd name="connsiteY1" fmla="*/ 0 h 3612155"/>
              <a:gd name="connsiteX2" fmla="*/ 5547360 w 5547360"/>
              <a:gd name="connsiteY2" fmla="*/ 0 h 3612155"/>
              <a:gd name="connsiteX3" fmla="*/ 3900846 w 5547360"/>
              <a:gd name="connsiteY3" fmla="*/ 3612155 h 3612155"/>
              <a:gd name="connsiteX4" fmla="*/ 0 w 5547360"/>
              <a:gd name="connsiteY4" fmla="*/ 3612155 h 36121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47360" h="3612155">
                <a:moveTo>
                  <a:pt x="0" y="3612155"/>
                </a:moveTo>
                <a:lnTo>
                  <a:pt x="1646514" y="0"/>
                </a:lnTo>
                <a:lnTo>
                  <a:pt x="5547360" y="0"/>
                </a:lnTo>
                <a:lnTo>
                  <a:pt x="3900846" y="3612155"/>
                </a:lnTo>
                <a:lnTo>
                  <a:pt x="0" y="3612155"/>
                </a:lnTo>
                <a:close/>
              </a:path>
            </a:pathLst>
          </a:custGeom>
          <a:solidFill>
            <a:srgbClr val="00B0F0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F1D9C52-F02B-FD83-B434-2FB905AEAC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97" r="15597"/>
          <a:stretch/>
        </p:blipFill>
        <p:spPr bwMode="auto">
          <a:xfrm>
            <a:off x="4095565" y="-1"/>
            <a:ext cx="8096435" cy="6858001"/>
          </a:xfrm>
          <a:prstGeom prst="parallelogram">
            <a:avLst>
              <a:gd name="adj" fmla="val 46038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9971429B-86D9-393A-1218-1E747E8F9B73}"/>
              </a:ext>
            </a:extLst>
          </p:cNvPr>
          <p:cNvSpPr txBox="1"/>
          <p:nvPr/>
        </p:nvSpPr>
        <p:spPr>
          <a:xfrm>
            <a:off x="551671" y="566316"/>
            <a:ext cx="451495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Bebas" pitchFamily="2" charset="0"/>
                <a:cs typeface="Gotham Ultra" pitchFamily="50" charset="0"/>
              </a:rPr>
              <a:t>TECNOLOGIA</a:t>
            </a:r>
            <a:endParaRPr lang="pt-BR" sz="6600" dirty="0">
              <a:solidFill>
                <a:schemeClr val="tx1">
                  <a:lumMod val="65000"/>
                  <a:lumOff val="35000"/>
                </a:schemeClr>
              </a:solidFill>
              <a:latin typeface="Bebas" pitchFamily="2" charset="0"/>
              <a:cs typeface="Gotham Ultra" pitchFamily="50" charset="0"/>
            </a:endParaRPr>
          </a:p>
          <a:p>
            <a:r>
              <a:rPr lang="pt-BR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Bebas" pitchFamily="2" charset="0"/>
                <a:cs typeface="Gotham Ultra" pitchFamily="50" charset="0"/>
              </a:rPr>
              <a:t>PARA PREVIDENCIARISTAS</a:t>
            </a: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786EA462-2918-7F80-47F6-BBF6766ECFCC}"/>
              </a:ext>
            </a:extLst>
          </p:cNvPr>
          <p:cNvSpPr/>
          <p:nvPr/>
        </p:nvSpPr>
        <p:spPr>
          <a:xfrm>
            <a:off x="-1" y="5972537"/>
            <a:ext cx="7289321" cy="508000"/>
          </a:xfrm>
          <a:custGeom>
            <a:avLst/>
            <a:gdLst>
              <a:gd name="connsiteX0" fmla="*/ 0 w 5151120"/>
              <a:gd name="connsiteY0" fmla="*/ 0 h 508000"/>
              <a:gd name="connsiteX1" fmla="*/ 5151120 w 5151120"/>
              <a:gd name="connsiteY1" fmla="*/ 0 h 508000"/>
              <a:gd name="connsiteX2" fmla="*/ 5151120 w 5151120"/>
              <a:gd name="connsiteY2" fmla="*/ 508000 h 508000"/>
              <a:gd name="connsiteX3" fmla="*/ 0 w 5151120"/>
              <a:gd name="connsiteY3" fmla="*/ 508000 h 508000"/>
              <a:gd name="connsiteX4" fmla="*/ 0 w 5151120"/>
              <a:gd name="connsiteY4" fmla="*/ 0 h 508000"/>
              <a:gd name="connsiteX0" fmla="*/ 0 w 5466080"/>
              <a:gd name="connsiteY0" fmla="*/ 0 h 508000"/>
              <a:gd name="connsiteX1" fmla="*/ 5466080 w 5466080"/>
              <a:gd name="connsiteY1" fmla="*/ 10160 h 508000"/>
              <a:gd name="connsiteX2" fmla="*/ 5151120 w 5466080"/>
              <a:gd name="connsiteY2" fmla="*/ 508000 h 508000"/>
              <a:gd name="connsiteX3" fmla="*/ 0 w 5466080"/>
              <a:gd name="connsiteY3" fmla="*/ 508000 h 508000"/>
              <a:gd name="connsiteX4" fmla="*/ 0 w 5466080"/>
              <a:gd name="connsiteY4" fmla="*/ 0 h 50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66080" h="508000">
                <a:moveTo>
                  <a:pt x="0" y="0"/>
                </a:moveTo>
                <a:lnTo>
                  <a:pt x="5466080" y="10160"/>
                </a:lnTo>
                <a:lnTo>
                  <a:pt x="5151120" y="508000"/>
                </a:lnTo>
                <a:lnTo>
                  <a:pt x="0" y="508000"/>
                </a:lnTo>
                <a:lnTo>
                  <a:pt x="0" y="0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B68A7BF3-F6AF-5F8F-92A3-8CC51A2FE7CA}"/>
              </a:ext>
            </a:extLst>
          </p:cNvPr>
          <p:cNvSpPr txBox="1"/>
          <p:nvPr/>
        </p:nvSpPr>
        <p:spPr>
          <a:xfrm>
            <a:off x="551671" y="6099579"/>
            <a:ext cx="61855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spc="600" dirty="0">
                <a:solidFill>
                  <a:schemeClr val="bg1"/>
                </a:solidFill>
                <a:latin typeface="Barlow Light" panose="00000400000000000000" pitchFamily="2" charset="0"/>
                <a:ea typeface="Roboto" panose="02000000000000000000" pitchFamily="2" charset="0"/>
              </a:rPr>
              <a:t>SIMPÓSIO DE DIREITO PREVIDENCIÁRIO 2023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6E1731C7-8A40-B95A-CF2F-CE78E8833E64}"/>
              </a:ext>
            </a:extLst>
          </p:cNvPr>
          <p:cNvSpPr txBox="1"/>
          <p:nvPr/>
        </p:nvSpPr>
        <p:spPr>
          <a:xfrm>
            <a:off x="585446" y="2332962"/>
            <a:ext cx="3684629" cy="22698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sz="1200" b="0" i="0" dirty="0">
                <a:effectLst/>
                <a:latin typeface="Barlow Light" panose="00000400000000000000" pitchFamily="2" charset="0"/>
              </a:rPr>
              <a:t>O advogado deve dominar as disciplinas empresariais,  em suas versões mais recentes e informatizadas, para atingir a excelência no atendimento, compreensão e entrega de valor.</a:t>
            </a:r>
          </a:p>
          <a:p>
            <a:pPr>
              <a:lnSpc>
                <a:spcPct val="150000"/>
              </a:lnSpc>
            </a:pPr>
            <a:endParaRPr lang="pt-BR" sz="1200" dirty="0">
              <a:latin typeface="Barlow Light" panose="00000400000000000000" pitchFamily="2" charset="0"/>
            </a:endParaRPr>
          </a:p>
          <a:p>
            <a:pPr>
              <a:lnSpc>
                <a:spcPct val="150000"/>
              </a:lnSpc>
            </a:pPr>
            <a:r>
              <a:rPr lang="pt-BR" sz="1200" dirty="0">
                <a:latin typeface="Barlow Light" panose="00000400000000000000" pitchFamily="2" charset="0"/>
              </a:rPr>
              <a:t>A fidelização é o segredo para o sucesso, a sociedade atual aprecia mais a experiência do que somente os resultados.</a:t>
            </a:r>
          </a:p>
        </p:txBody>
      </p:sp>
      <p:pic>
        <p:nvPicPr>
          <p:cNvPr id="2" name="Imagem 1" descr="Texto, Forma&#10;&#10;Descrição gerada automaticamente">
            <a:extLst>
              <a:ext uri="{FF2B5EF4-FFF2-40B4-BE49-F238E27FC236}">
                <a16:creationId xmlns:a16="http://schemas.microsoft.com/office/drawing/2014/main" id="{F409925B-18FD-29B5-3F78-BCC9CB85C7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8494" y="5965596"/>
            <a:ext cx="514941" cy="514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422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FE2F1BDB-1259-D482-7CA7-14DE6EC2EC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63" r="48293"/>
          <a:stretch/>
        </p:blipFill>
        <p:spPr bwMode="auto">
          <a:xfrm>
            <a:off x="447040" y="1"/>
            <a:ext cx="4170788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C41B0BF9-2FDC-B4A9-4C85-CF142337C6C4}"/>
              </a:ext>
            </a:extLst>
          </p:cNvPr>
          <p:cNvSpPr/>
          <p:nvPr/>
        </p:nvSpPr>
        <p:spPr>
          <a:xfrm>
            <a:off x="-318756" y="1227436"/>
            <a:ext cx="1186802" cy="4367638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1F31057A-762A-F895-FEAC-29CBBD89FFCB}"/>
              </a:ext>
            </a:extLst>
          </p:cNvPr>
          <p:cNvSpPr/>
          <p:nvPr/>
        </p:nvSpPr>
        <p:spPr>
          <a:xfrm>
            <a:off x="0" y="5963920"/>
            <a:ext cx="894080" cy="89408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9C5CCA32-1459-B01D-A4AC-2F2E25488E30}"/>
              </a:ext>
            </a:extLst>
          </p:cNvPr>
          <p:cNvSpPr txBox="1"/>
          <p:nvPr/>
        </p:nvSpPr>
        <p:spPr>
          <a:xfrm>
            <a:off x="482945" y="5390122"/>
            <a:ext cx="413488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600" dirty="0">
                <a:solidFill>
                  <a:schemeClr val="bg1"/>
                </a:solidFill>
                <a:latin typeface="Bebas Neue Pro" panose="020B0506020202050201" pitchFamily="34" charset="0"/>
                <a:cs typeface="Gotham Ultra" pitchFamily="50" charset="0"/>
              </a:rPr>
              <a:t>GRÁTIS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90564FCB-7FAE-4218-C13F-8DDF186650AA}"/>
              </a:ext>
            </a:extLst>
          </p:cNvPr>
          <p:cNvSpPr txBox="1"/>
          <p:nvPr/>
        </p:nvSpPr>
        <p:spPr>
          <a:xfrm>
            <a:off x="1539433" y="5107893"/>
            <a:ext cx="30783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spc="600" dirty="0">
                <a:solidFill>
                  <a:schemeClr val="bg1"/>
                </a:solidFill>
                <a:latin typeface="Bebas Neue Pro" panose="020B0506020202050201" pitchFamily="34" charset="0"/>
                <a:cs typeface="Gotham Ultra" pitchFamily="50" charset="0"/>
              </a:rPr>
              <a:t>SERVIÇOS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943A2A88-3D31-EACF-7485-936E054119CC}"/>
              </a:ext>
            </a:extLst>
          </p:cNvPr>
          <p:cNvSpPr txBox="1"/>
          <p:nvPr/>
        </p:nvSpPr>
        <p:spPr>
          <a:xfrm>
            <a:off x="5471392" y="1557571"/>
            <a:ext cx="55876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Barlow Medium" panose="00000600000000000000" pitchFamily="2" charset="0"/>
              </a:rPr>
              <a:t>Produtividade - Pacote LibreOffice.</a:t>
            </a:r>
            <a:endParaRPr lang="pt-BR" sz="1200" dirty="0">
              <a:solidFill>
                <a:schemeClr val="tx1">
                  <a:lumMod val="65000"/>
                  <a:lumOff val="35000"/>
                </a:schemeClr>
              </a:solidFill>
              <a:latin typeface="Barlow Light" panose="00000400000000000000" pitchFamily="2" charset="0"/>
            </a:endParaRPr>
          </a:p>
        </p:txBody>
      </p:sp>
      <p:sp>
        <p:nvSpPr>
          <p:cNvPr id="20" name="Paralelogramo 19">
            <a:extLst>
              <a:ext uri="{FF2B5EF4-FFF2-40B4-BE49-F238E27FC236}">
                <a16:creationId xmlns:a16="http://schemas.microsoft.com/office/drawing/2014/main" id="{127E6029-E0E4-EC46-6BF2-C2EEC6FCF17C}"/>
              </a:ext>
            </a:extLst>
          </p:cNvPr>
          <p:cNvSpPr/>
          <p:nvPr/>
        </p:nvSpPr>
        <p:spPr>
          <a:xfrm>
            <a:off x="5546146" y="2058433"/>
            <a:ext cx="459214" cy="92598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9329B4AA-31F8-4089-D31F-D9671DE59E11}"/>
              </a:ext>
            </a:extLst>
          </p:cNvPr>
          <p:cNvSpPr txBox="1"/>
          <p:nvPr/>
        </p:nvSpPr>
        <p:spPr>
          <a:xfrm>
            <a:off x="5471392" y="2750208"/>
            <a:ext cx="55876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Barlow Medium" panose="00000600000000000000" pitchFamily="2" charset="0"/>
              </a:rPr>
              <a:t>Infraestrutura - </a:t>
            </a:r>
            <a:r>
              <a:rPr lang="pt-BR" sz="16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Barlow Medium" panose="00000600000000000000" pitchFamily="2" charset="0"/>
              </a:rPr>
              <a:t>Armazenamento em nuvem, varias contas.</a:t>
            </a:r>
            <a:endParaRPr lang="pt-BR" sz="1200" dirty="0">
              <a:solidFill>
                <a:schemeClr val="tx1">
                  <a:lumMod val="65000"/>
                  <a:lumOff val="35000"/>
                </a:schemeClr>
              </a:solidFill>
              <a:latin typeface="Barlow Light" panose="00000400000000000000" pitchFamily="2" charset="0"/>
            </a:endParaRPr>
          </a:p>
        </p:txBody>
      </p:sp>
      <p:sp>
        <p:nvSpPr>
          <p:cNvPr id="22" name="Paralelogramo 21">
            <a:extLst>
              <a:ext uri="{FF2B5EF4-FFF2-40B4-BE49-F238E27FC236}">
                <a16:creationId xmlns:a16="http://schemas.microsoft.com/office/drawing/2014/main" id="{76986F8A-B69B-6F7B-D8C8-A66278883893}"/>
              </a:ext>
            </a:extLst>
          </p:cNvPr>
          <p:cNvSpPr/>
          <p:nvPr/>
        </p:nvSpPr>
        <p:spPr>
          <a:xfrm>
            <a:off x="5546146" y="3251070"/>
            <a:ext cx="459214" cy="92598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501D1381-6CF6-0AD3-4483-3362771612CA}"/>
              </a:ext>
            </a:extLst>
          </p:cNvPr>
          <p:cNvSpPr txBox="1"/>
          <p:nvPr/>
        </p:nvSpPr>
        <p:spPr>
          <a:xfrm>
            <a:off x="5471392" y="3942845"/>
            <a:ext cx="55876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Barlow Medium" panose="00000600000000000000" pitchFamily="2" charset="0"/>
              </a:rPr>
              <a:t>Ferramentas – https://www.pdfescape.com/.</a:t>
            </a:r>
            <a:endParaRPr lang="pt-BR" sz="1200" dirty="0">
              <a:solidFill>
                <a:schemeClr val="tx1">
                  <a:lumMod val="65000"/>
                  <a:lumOff val="35000"/>
                </a:schemeClr>
              </a:solidFill>
              <a:latin typeface="Barlow Light" panose="00000400000000000000" pitchFamily="2" charset="0"/>
            </a:endParaRPr>
          </a:p>
        </p:txBody>
      </p:sp>
      <p:sp>
        <p:nvSpPr>
          <p:cNvPr id="24" name="Paralelogramo 23">
            <a:extLst>
              <a:ext uri="{FF2B5EF4-FFF2-40B4-BE49-F238E27FC236}">
                <a16:creationId xmlns:a16="http://schemas.microsoft.com/office/drawing/2014/main" id="{B56FF3C1-90A1-1DBE-D70E-5DD82C58169D}"/>
              </a:ext>
            </a:extLst>
          </p:cNvPr>
          <p:cNvSpPr/>
          <p:nvPr/>
        </p:nvSpPr>
        <p:spPr>
          <a:xfrm>
            <a:off x="5546146" y="4443707"/>
            <a:ext cx="459214" cy="92598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561E064A-010C-93C4-4EC1-F900578B2839}"/>
              </a:ext>
            </a:extLst>
          </p:cNvPr>
          <p:cNvSpPr txBox="1"/>
          <p:nvPr/>
        </p:nvSpPr>
        <p:spPr>
          <a:xfrm>
            <a:off x="5471392" y="5012372"/>
            <a:ext cx="55876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Barlow Medium" panose="00000600000000000000" pitchFamily="2" charset="0"/>
              </a:rPr>
              <a:t>Inteligência artificial - https://www.chatpdf.com/</a:t>
            </a:r>
          </a:p>
        </p:txBody>
      </p:sp>
      <p:sp>
        <p:nvSpPr>
          <p:cNvPr id="26" name="Paralelogramo 25">
            <a:extLst>
              <a:ext uri="{FF2B5EF4-FFF2-40B4-BE49-F238E27FC236}">
                <a16:creationId xmlns:a16="http://schemas.microsoft.com/office/drawing/2014/main" id="{B6507AE0-A693-86E3-2C66-68FE8FDEEAD6}"/>
              </a:ext>
            </a:extLst>
          </p:cNvPr>
          <p:cNvSpPr/>
          <p:nvPr/>
        </p:nvSpPr>
        <p:spPr>
          <a:xfrm>
            <a:off x="5546146" y="5513234"/>
            <a:ext cx="459214" cy="92598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950169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3C4371FD-42A7-7AF6-D235-DFF1A14B1A1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6AA60361-3A0E-8C98-6657-C73E5B5865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30121" y="305121"/>
            <a:ext cx="8931759" cy="62477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786191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DED8E294-C75B-AE32-5D92-EE293DFF01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543" y="2511740"/>
            <a:ext cx="5368572" cy="1045911"/>
          </a:xfrm>
          <a:prstGeom prst="rect">
            <a:avLst/>
          </a:prstGeom>
        </p:spPr>
      </p:pic>
      <p:pic>
        <p:nvPicPr>
          <p:cNvPr id="5" name="Espaço Reservado para Conteúdo 4" descr="Interface gráfica do usuário&#10;&#10;Descrição gerada automaticamente">
            <a:extLst>
              <a:ext uri="{FF2B5EF4-FFF2-40B4-BE49-F238E27FC236}">
                <a16:creationId xmlns:a16="http://schemas.microsoft.com/office/drawing/2014/main" id="{8C386668-E78A-27F9-968A-266744D043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605" y="703053"/>
            <a:ext cx="10758790" cy="54518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134576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C38154A1-27C2-A6B9-D1B6-8A0D7A7721E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854E09CF-86F6-C0C9-74E7-DCE7D70A3A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0572" y="1035738"/>
            <a:ext cx="11190856" cy="47865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439495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66190348-A0D8-F03B-495C-1C491B3B54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70072" y="435634"/>
            <a:ext cx="8451857" cy="59867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044319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ECDD9FD3-0ABE-2D54-C219-E812CE4C457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CACADAFC-4726-9E7F-7632-A46122652B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8505" y="587211"/>
            <a:ext cx="11274990" cy="56835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DED8E294-C75B-AE32-5D92-EE293DFF01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3857" y="2947374"/>
            <a:ext cx="4944285" cy="963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7640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D86EE8C0-F98C-6864-BD32-96283CC809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5098" y="675893"/>
            <a:ext cx="10981805" cy="55062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995502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7DE97D02-DF19-6C7A-63F6-9C4B0EC7E20D}"/>
              </a:ext>
            </a:extLst>
          </p:cNvPr>
          <p:cNvSpPr/>
          <p:nvPr/>
        </p:nvSpPr>
        <p:spPr>
          <a:xfrm>
            <a:off x="0" y="-86264"/>
            <a:ext cx="12192000" cy="69442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ED8E294-C75B-AE32-5D92-EE293DFF01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3857" y="2947374"/>
            <a:ext cx="4944285" cy="963251"/>
          </a:xfrm>
          <a:prstGeom prst="rect">
            <a:avLst/>
          </a:prstGeom>
        </p:spPr>
      </p:pic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128A0679-A316-1E82-52F7-1C11DD2066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08051" y="589322"/>
            <a:ext cx="11175899" cy="56793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519049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>
            <a:extLst>
              <a:ext uri="{FF2B5EF4-FFF2-40B4-BE49-F238E27FC236}">
                <a16:creationId xmlns:a16="http://schemas.microsoft.com/office/drawing/2014/main" id="{FAE23089-4F68-E00B-8B16-81D76163189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AE2EAE43-ED14-908A-7ACA-293E80EA32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54124" y="362101"/>
            <a:ext cx="6652231" cy="34216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F6E02A75-C83B-C608-0303-9415C181D0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810" y="2245525"/>
            <a:ext cx="7856375" cy="42503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556715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4649F816-A33F-7322-BE7F-99FE23E0DA77}"/>
              </a:ext>
            </a:extLst>
          </p:cNvPr>
          <p:cNvSpPr/>
          <p:nvPr/>
        </p:nvSpPr>
        <p:spPr>
          <a:xfrm>
            <a:off x="0" y="1534"/>
            <a:ext cx="12192000" cy="685646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ED8E294-C75B-AE32-5D92-EE293DFF01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3857" y="2947374"/>
            <a:ext cx="4944285" cy="963251"/>
          </a:xfrm>
          <a:prstGeom prst="rect">
            <a:avLst/>
          </a:prstGeom>
        </p:spPr>
      </p:pic>
      <p:pic>
        <p:nvPicPr>
          <p:cNvPr id="5" name="Espaço Reservado para Conteúdo 4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72ADBB16-75AE-3D4C-5316-0151AEB5FC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6794" y="248906"/>
            <a:ext cx="5958412" cy="63601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594466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C41B0BF9-2FDC-B4A9-4C85-CF142337C6C4}"/>
              </a:ext>
            </a:extLst>
          </p:cNvPr>
          <p:cNvSpPr/>
          <p:nvPr/>
        </p:nvSpPr>
        <p:spPr>
          <a:xfrm>
            <a:off x="482945" y="998317"/>
            <a:ext cx="4980972" cy="486136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9971429B-86D9-393A-1218-1E747E8F9B73}"/>
              </a:ext>
            </a:extLst>
          </p:cNvPr>
          <p:cNvSpPr txBox="1"/>
          <p:nvPr/>
        </p:nvSpPr>
        <p:spPr>
          <a:xfrm>
            <a:off x="6279012" y="945531"/>
            <a:ext cx="26121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Bebas Neue Pro" panose="020B0506020202050201" pitchFamily="34" charset="0"/>
                <a:cs typeface="Gotham Ultra" pitchFamily="50" charset="0"/>
              </a:rPr>
              <a:t>A JORNADA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6E1731C7-8A40-B95A-CF2F-CE78E8833E64}"/>
              </a:ext>
            </a:extLst>
          </p:cNvPr>
          <p:cNvSpPr txBox="1"/>
          <p:nvPr/>
        </p:nvSpPr>
        <p:spPr>
          <a:xfrm>
            <a:off x="6279012" y="2362101"/>
            <a:ext cx="5383905" cy="35496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000" b="0" i="0" dirty="0">
                <a:effectLst/>
                <a:latin typeface="Barlow Medium" panose="00000600000000000000" pitchFamily="2" charset="0"/>
              </a:rPr>
              <a:t>Formação em Direito e Tecnologia com pós-graduações em Direito, Negócios</a:t>
            </a:r>
            <a:r>
              <a:rPr lang="pt-BR" sz="2000" dirty="0">
                <a:latin typeface="Barlow Medium" panose="00000600000000000000" pitchFamily="2" charset="0"/>
              </a:rPr>
              <a:t> e</a:t>
            </a:r>
            <a:r>
              <a:rPr lang="pt-BR" sz="2000" b="0" i="0" dirty="0">
                <a:effectLst/>
                <a:latin typeface="Barlow Medium" panose="00000600000000000000" pitchFamily="2" charset="0"/>
              </a:rPr>
              <a:t> Projetos. </a:t>
            </a:r>
            <a:endParaRPr lang="pt-BR" sz="1600" dirty="0">
              <a:solidFill>
                <a:schemeClr val="tx1">
                  <a:lumMod val="65000"/>
                  <a:lumOff val="35000"/>
                </a:schemeClr>
              </a:solidFill>
              <a:latin typeface="Barlow Light" panose="00000400000000000000" pitchFamily="2" charset="0"/>
            </a:endParaRPr>
          </a:p>
          <a:p>
            <a:pPr algn="just">
              <a:lnSpc>
                <a:spcPct val="150000"/>
              </a:lnSpc>
            </a:pPr>
            <a:endParaRPr lang="pt-BR" sz="1600" b="0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Barlow Light" panose="00000400000000000000" pitchFamily="2" charset="0"/>
            </a:endParaRPr>
          </a:p>
          <a:p>
            <a:pPr algn="just">
              <a:lnSpc>
                <a:spcPct val="150000"/>
              </a:lnSpc>
            </a:pPr>
            <a:r>
              <a:rPr lang="pt-BR" sz="16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Barlow Light" panose="00000400000000000000" pitchFamily="2" charset="0"/>
              </a:rPr>
              <a:t>Especialista em negócios e tecnologias,</a:t>
            </a:r>
            <a:r>
              <a:rPr lang="pt-B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Barlow Light" panose="00000400000000000000" pitchFamily="2" charset="0"/>
              </a:rPr>
              <a:t> com atuação em</a:t>
            </a:r>
            <a:r>
              <a:rPr lang="pt-BR" sz="16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Barlow Light" panose="00000400000000000000" pitchFamily="2" charset="0"/>
              </a:rPr>
              <a:t> desenvolvimento de sistemas, gestão de dados, projetos e pessoas. Estudioso do Direito e da Tecnologia para aplicabilidade aos negócios, autodidata e essencialmente curioso, focado em resultados tangíveis baseados na melhor jornada para usuários</a:t>
            </a:r>
            <a:r>
              <a:rPr lang="pt-B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Barlow Light" panose="00000400000000000000" pitchFamily="2" charset="0"/>
              </a:rPr>
              <a:t> e</a:t>
            </a:r>
            <a:r>
              <a:rPr lang="pt-BR" sz="16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Barlow Light" panose="00000400000000000000" pitchFamily="2" charset="0"/>
              </a:rPr>
              <a:t> clientes.</a:t>
            </a:r>
            <a:endParaRPr lang="pt-BR" sz="1600" dirty="0">
              <a:solidFill>
                <a:schemeClr val="tx1">
                  <a:lumMod val="65000"/>
                  <a:lumOff val="35000"/>
                </a:schemeClr>
              </a:solidFill>
              <a:latin typeface="Barlow Light" panose="00000400000000000000" pitchFamily="2" charset="0"/>
            </a:endParaRPr>
          </a:p>
        </p:txBody>
      </p:sp>
      <p:pic>
        <p:nvPicPr>
          <p:cNvPr id="2050" name="Picture 2" descr="ChatGPT para advogados: Como utilizar na sua prática jurídica">
            <a:extLst>
              <a:ext uri="{FF2B5EF4-FFF2-40B4-BE49-F238E27FC236}">
                <a16:creationId xmlns:a16="http://schemas.microsoft.com/office/drawing/2014/main" id="{FE2F1BDB-1259-D482-7CA7-14DE6EC2EC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02" r="30047" b="5618"/>
          <a:stretch/>
        </p:blipFill>
        <p:spPr bwMode="auto">
          <a:xfrm>
            <a:off x="888037" y="0"/>
            <a:ext cx="4170788" cy="6472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Paralelogramo 9">
            <a:extLst>
              <a:ext uri="{FF2B5EF4-FFF2-40B4-BE49-F238E27FC236}">
                <a16:creationId xmlns:a16="http://schemas.microsoft.com/office/drawing/2014/main" id="{F63FF8AE-AE9B-BAA2-77CD-8A20F46A8C4C}"/>
              </a:ext>
            </a:extLst>
          </p:cNvPr>
          <p:cNvSpPr/>
          <p:nvPr/>
        </p:nvSpPr>
        <p:spPr>
          <a:xfrm>
            <a:off x="6331078" y="1776528"/>
            <a:ext cx="752355" cy="92598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B8BF35F4-8AC3-668C-E5E2-E223BC5E4736}"/>
              </a:ext>
            </a:extLst>
          </p:cNvPr>
          <p:cNvSpPr txBox="1"/>
          <p:nvPr/>
        </p:nvSpPr>
        <p:spPr>
          <a:xfrm>
            <a:off x="9473100" y="6243183"/>
            <a:ext cx="227658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 spc="600" dirty="0">
                <a:latin typeface="Barlow Medium" panose="00000600000000000000" pitchFamily="2" charset="0"/>
                <a:ea typeface="Roboto" panose="02000000000000000000" pitchFamily="2" charset="0"/>
              </a:rPr>
              <a:t>RODNEY RINALDI</a:t>
            </a: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A89D7190-9D24-6921-D5DE-29122C798A63}"/>
              </a:ext>
            </a:extLst>
          </p:cNvPr>
          <p:cNvSpPr/>
          <p:nvPr/>
        </p:nvSpPr>
        <p:spPr>
          <a:xfrm>
            <a:off x="3471660" y="3922811"/>
            <a:ext cx="1186802" cy="3016469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445210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>
            <a:extLst>
              <a:ext uri="{FF2B5EF4-FFF2-40B4-BE49-F238E27FC236}">
                <a16:creationId xmlns:a16="http://schemas.microsoft.com/office/drawing/2014/main" id="{F758C470-B660-4CA0-199D-6C480BEFEFC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Espaço Reservado para Conteúdo 6" descr="Interface gráfica do usuário, Texto, Aplicativo, Word&#10;&#10;Descrição gerada automaticamente">
            <a:extLst>
              <a:ext uri="{FF2B5EF4-FFF2-40B4-BE49-F238E27FC236}">
                <a16:creationId xmlns:a16="http://schemas.microsoft.com/office/drawing/2014/main" id="{6DA52F05-CD93-C773-C8F4-6AE1D14900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075" y="465524"/>
            <a:ext cx="10669851" cy="59269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11018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DF48F1D3-BFAD-614E-2272-B8CA25E396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5359" y="547778"/>
            <a:ext cx="11221283" cy="57624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993076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1AC8D8C7-2E9B-BB42-7BC2-8E3221D629C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E2C906FD-C4E1-ECA2-5173-1AEEB6CAE5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7841" y="452149"/>
            <a:ext cx="7916319" cy="59537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155237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aralelogramo 11">
            <a:extLst>
              <a:ext uri="{FF2B5EF4-FFF2-40B4-BE49-F238E27FC236}">
                <a16:creationId xmlns:a16="http://schemas.microsoft.com/office/drawing/2014/main" id="{DCED47C4-B0F3-604E-EC85-AFEC292D90EA}"/>
              </a:ext>
            </a:extLst>
          </p:cNvPr>
          <p:cNvSpPr/>
          <p:nvPr/>
        </p:nvSpPr>
        <p:spPr>
          <a:xfrm>
            <a:off x="-799546" y="238770"/>
            <a:ext cx="4663440" cy="4074302"/>
          </a:xfrm>
          <a:prstGeom prst="parallelogram">
            <a:avLst>
              <a:gd name="adj" fmla="val 46728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Paralelogramo 10">
            <a:extLst>
              <a:ext uri="{FF2B5EF4-FFF2-40B4-BE49-F238E27FC236}">
                <a16:creationId xmlns:a16="http://schemas.microsoft.com/office/drawing/2014/main" id="{182032AF-EEE6-D3FB-FB97-70952C10E9E3}"/>
              </a:ext>
            </a:extLst>
          </p:cNvPr>
          <p:cNvSpPr/>
          <p:nvPr/>
        </p:nvSpPr>
        <p:spPr>
          <a:xfrm>
            <a:off x="2622" y="3256291"/>
            <a:ext cx="5531319" cy="3601710"/>
          </a:xfrm>
          <a:custGeom>
            <a:avLst/>
            <a:gdLst>
              <a:gd name="connsiteX0" fmla="*/ 0 w 6471920"/>
              <a:gd name="connsiteY0" fmla="*/ 5654315 h 5654315"/>
              <a:gd name="connsiteX1" fmla="*/ 2571074 w 6471920"/>
              <a:gd name="connsiteY1" fmla="*/ 0 h 5654315"/>
              <a:gd name="connsiteX2" fmla="*/ 6471920 w 6471920"/>
              <a:gd name="connsiteY2" fmla="*/ 0 h 5654315"/>
              <a:gd name="connsiteX3" fmla="*/ 3900846 w 6471920"/>
              <a:gd name="connsiteY3" fmla="*/ 5654315 h 5654315"/>
              <a:gd name="connsiteX4" fmla="*/ 0 w 6471920"/>
              <a:gd name="connsiteY4" fmla="*/ 5654315 h 5654315"/>
              <a:gd name="connsiteX0" fmla="*/ 0 w 5547360"/>
              <a:gd name="connsiteY0" fmla="*/ 3612155 h 5654315"/>
              <a:gd name="connsiteX1" fmla="*/ 1646514 w 5547360"/>
              <a:gd name="connsiteY1" fmla="*/ 0 h 5654315"/>
              <a:gd name="connsiteX2" fmla="*/ 5547360 w 5547360"/>
              <a:gd name="connsiteY2" fmla="*/ 0 h 5654315"/>
              <a:gd name="connsiteX3" fmla="*/ 2976286 w 5547360"/>
              <a:gd name="connsiteY3" fmla="*/ 5654315 h 5654315"/>
              <a:gd name="connsiteX4" fmla="*/ 0 w 5547360"/>
              <a:gd name="connsiteY4" fmla="*/ 3612155 h 5654315"/>
              <a:gd name="connsiteX0" fmla="*/ 0 w 5547360"/>
              <a:gd name="connsiteY0" fmla="*/ 3612155 h 3612155"/>
              <a:gd name="connsiteX1" fmla="*/ 1646514 w 5547360"/>
              <a:gd name="connsiteY1" fmla="*/ 0 h 3612155"/>
              <a:gd name="connsiteX2" fmla="*/ 5547360 w 5547360"/>
              <a:gd name="connsiteY2" fmla="*/ 0 h 3612155"/>
              <a:gd name="connsiteX3" fmla="*/ 3900846 w 5547360"/>
              <a:gd name="connsiteY3" fmla="*/ 3612155 h 3612155"/>
              <a:gd name="connsiteX4" fmla="*/ 0 w 5547360"/>
              <a:gd name="connsiteY4" fmla="*/ 3612155 h 36121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47360" h="3612155">
                <a:moveTo>
                  <a:pt x="0" y="3612155"/>
                </a:moveTo>
                <a:lnTo>
                  <a:pt x="1646514" y="0"/>
                </a:lnTo>
                <a:lnTo>
                  <a:pt x="5547360" y="0"/>
                </a:lnTo>
                <a:lnTo>
                  <a:pt x="3900846" y="3612155"/>
                </a:lnTo>
                <a:lnTo>
                  <a:pt x="0" y="3612155"/>
                </a:lnTo>
                <a:close/>
              </a:path>
            </a:pathLst>
          </a:custGeom>
          <a:solidFill>
            <a:srgbClr val="00B0F0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F1D9C52-F02B-FD83-B434-2FB905AEAC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48" b="7648"/>
          <a:stretch/>
        </p:blipFill>
        <p:spPr bwMode="auto">
          <a:xfrm>
            <a:off x="-1714926" y="-1"/>
            <a:ext cx="8096435" cy="6858001"/>
          </a:xfrm>
          <a:prstGeom prst="parallelogram">
            <a:avLst>
              <a:gd name="adj" fmla="val 46038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9971429B-86D9-393A-1218-1E747E8F9B73}"/>
              </a:ext>
            </a:extLst>
          </p:cNvPr>
          <p:cNvSpPr txBox="1"/>
          <p:nvPr/>
        </p:nvSpPr>
        <p:spPr>
          <a:xfrm>
            <a:off x="6484714" y="732061"/>
            <a:ext cx="453029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Bebas" pitchFamily="2" charset="0"/>
                <a:cs typeface="Gotham Ultra" pitchFamily="50" charset="0"/>
              </a:rPr>
              <a:t>aprender,</a:t>
            </a:r>
          </a:p>
          <a:p>
            <a:r>
              <a:rPr lang="pt-BR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Bebas" pitchFamily="2" charset="0"/>
                <a:cs typeface="Gotham Ultra" pitchFamily="50" charset="0"/>
              </a:rPr>
              <a:t>        desaprender</a:t>
            </a:r>
          </a:p>
          <a:p>
            <a:r>
              <a:rPr lang="pt-BR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Bebas" pitchFamily="2" charset="0"/>
                <a:cs typeface="Gotham Ultra" pitchFamily="50" charset="0"/>
              </a:rPr>
              <a:t>                reaprender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205B9F3E-7424-841B-B422-4DDACF4C74C9}"/>
              </a:ext>
            </a:extLst>
          </p:cNvPr>
          <p:cNvSpPr txBox="1"/>
          <p:nvPr/>
        </p:nvSpPr>
        <p:spPr>
          <a:xfrm>
            <a:off x="5036098" y="5539328"/>
            <a:ext cx="24208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sz="1200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Barlow Medium" panose="00000600000000000000" pitchFamily="2" charset="0"/>
                <a:ea typeface="Roboto" panose="02000000000000000000" pitchFamily="2" charset="0"/>
              </a:rPr>
              <a:t>RODNEY RINALDI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6E1731C7-8A40-B95A-CF2F-CE78E8833E64}"/>
              </a:ext>
            </a:extLst>
          </p:cNvPr>
          <p:cNvSpPr txBox="1"/>
          <p:nvPr/>
        </p:nvSpPr>
        <p:spPr>
          <a:xfrm>
            <a:off x="6336109" y="3256291"/>
            <a:ext cx="5116086" cy="15183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sz="1600" b="0" i="0" dirty="0">
                <a:effectLst/>
                <a:latin typeface="Barlow Light" panose="00000400000000000000" pitchFamily="2" charset="0"/>
              </a:rPr>
              <a:t>O analfabeto do século 21 não será aquele que não consegue ler e escrever, mas aquele que não consegue aprender, desaprender e reaprender</a:t>
            </a:r>
          </a:p>
          <a:p>
            <a:pPr algn="r">
              <a:lnSpc>
                <a:spcPct val="150000"/>
              </a:lnSpc>
            </a:pPr>
            <a:r>
              <a:rPr lang="pt-BR" sz="1400" i="1" dirty="0">
                <a:latin typeface="Barlow Light" panose="00000400000000000000" pitchFamily="2" charset="0"/>
              </a:rPr>
              <a:t>Alvin Toffler (1928-2016)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9A7F2B54-E100-BA11-D754-75DE5B2AAFD7}"/>
              </a:ext>
            </a:extLst>
          </p:cNvPr>
          <p:cNvSpPr txBox="1"/>
          <p:nvPr/>
        </p:nvSpPr>
        <p:spPr>
          <a:xfrm>
            <a:off x="8782162" y="6209376"/>
            <a:ext cx="29225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sz="1400" spc="200" dirty="0">
                <a:solidFill>
                  <a:schemeClr val="tx1">
                    <a:lumMod val="75000"/>
                    <a:lumOff val="25000"/>
                  </a:schemeClr>
                </a:solidFill>
                <a:latin typeface="Barlow Medium" panose="00000600000000000000" pitchFamily="2" charset="0"/>
                <a:ea typeface="Roboto" panose="02000000000000000000" pitchFamily="2" charset="0"/>
              </a:rPr>
              <a:t>rodney@rodneyrinaldi.com</a:t>
            </a:r>
          </a:p>
        </p:txBody>
      </p:sp>
      <p:pic>
        <p:nvPicPr>
          <p:cNvPr id="8" name="Imagem 7" descr="Texto, Forma&#10;&#10;Descrição gerada automaticamente">
            <a:extLst>
              <a:ext uri="{FF2B5EF4-FFF2-40B4-BE49-F238E27FC236}">
                <a16:creationId xmlns:a16="http://schemas.microsoft.com/office/drawing/2014/main" id="{F3B6714F-1786-7E62-1AE1-4010756679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9816" y="474591"/>
            <a:ext cx="514941" cy="514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3698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9971429B-86D9-393A-1218-1E747E8F9B73}"/>
              </a:ext>
            </a:extLst>
          </p:cNvPr>
          <p:cNvSpPr txBox="1"/>
          <p:nvPr/>
        </p:nvSpPr>
        <p:spPr>
          <a:xfrm>
            <a:off x="1010180" y="1227436"/>
            <a:ext cx="19879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Bebas Neue Pro" panose="020B0506020202050201" pitchFamily="34" charset="0"/>
                <a:cs typeface="Gotham Ultra" pitchFamily="50" charset="0"/>
              </a:rPr>
              <a:t>AGENDA</a:t>
            </a:r>
            <a:endParaRPr lang="pt-BR" sz="4800" dirty="0">
              <a:solidFill>
                <a:schemeClr val="tx1">
                  <a:lumMod val="75000"/>
                  <a:lumOff val="25000"/>
                </a:schemeClr>
              </a:solidFill>
              <a:latin typeface="Bebas Neue Pro" panose="020B0506020202050201" pitchFamily="34" charset="0"/>
              <a:cs typeface="Gotham Ultra" pitchFamily="50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E2F1BDB-1259-D482-7CA7-14DE6EC2EC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32" r="4332"/>
          <a:stretch/>
        </p:blipFill>
        <p:spPr bwMode="auto">
          <a:xfrm>
            <a:off x="6635332" y="1"/>
            <a:ext cx="417078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DF7FFD87-8863-89CB-4E28-5C8131A4BADD}"/>
              </a:ext>
            </a:extLst>
          </p:cNvPr>
          <p:cNvSpPr txBox="1"/>
          <p:nvPr/>
        </p:nvSpPr>
        <p:spPr>
          <a:xfrm>
            <a:off x="1062247" y="2261362"/>
            <a:ext cx="47260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Barlow Medium" panose="00000600000000000000" pitchFamily="2" charset="0"/>
              </a:rPr>
              <a:t>C</a:t>
            </a:r>
            <a:r>
              <a:rPr lang="pt-BR" sz="20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Barlow Medium" panose="00000600000000000000" pitchFamily="2" charset="0"/>
              </a:rPr>
              <a:t>enário: tecnologia na advocacia.</a:t>
            </a:r>
            <a:endParaRPr lang="pt-BR" sz="1600" dirty="0">
              <a:solidFill>
                <a:schemeClr val="tx1">
                  <a:lumMod val="65000"/>
                  <a:lumOff val="35000"/>
                </a:schemeClr>
              </a:solidFill>
              <a:latin typeface="Barlow Light" panose="00000400000000000000" pitchFamily="2" charset="0"/>
            </a:endParaRPr>
          </a:p>
        </p:txBody>
      </p:sp>
      <p:sp>
        <p:nvSpPr>
          <p:cNvPr id="6" name="Paralelogramo 5">
            <a:extLst>
              <a:ext uri="{FF2B5EF4-FFF2-40B4-BE49-F238E27FC236}">
                <a16:creationId xmlns:a16="http://schemas.microsoft.com/office/drawing/2014/main" id="{633A8A4E-DB28-D4C3-73EB-9802D890FA4D}"/>
              </a:ext>
            </a:extLst>
          </p:cNvPr>
          <p:cNvSpPr/>
          <p:nvPr/>
        </p:nvSpPr>
        <p:spPr>
          <a:xfrm>
            <a:off x="1062247" y="2664484"/>
            <a:ext cx="459214" cy="92598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C41B0BF9-2FDC-B4A9-4C85-CF142337C6C4}"/>
              </a:ext>
            </a:extLst>
          </p:cNvPr>
          <p:cNvSpPr/>
          <p:nvPr/>
        </p:nvSpPr>
        <p:spPr>
          <a:xfrm>
            <a:off x="10212719" y="1227436"/>
            <a:ext cx="1186802" cy="4367638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1F31057A-762A-F895-FEAC-29CBBD89FFCB}"/>
              </a:ext>
            </a:extLst>
          </p:cNvPr>
          <p:cNvSpPr/>
          <p:nvPr/>
        </p:nvSpPr>
        <p:spPr>
          <a:xfrm>
            <a:off x="6188292" y="5963920"/>
            <a:ext cx="894080" cy="89408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BB351D15-F869-CB0F-70D2-09871536380B}"/>
              </a:ext>
            </a:extLst>
          </p:cNvPr>
          <p:cNvSpPr txBox="1"/>
          <p:nvPr/>
        </p:nvSpPr>
        <p:spPr>
          <a:xfrm>
            <a:off x="1062247" y="2888082"/>
            <a:ext cx="48986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Barlow Medium" panose="00000600000000000000" pitchFamily="2" charset="0"/>
              </a:rPr>
              <a:t>P</a:t>
            </a:r>
            <a:r>
              <a:rPr lang="pt-BR" sz="20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Barlow Medium" panose="00000600000000000000" pitchFamily="2" charset="0"/>
              </a:rPr>
              <a:t>rincípios: técnicas, práticas e sistemas.</a:t>
            </a:r>
            <a:endParaRPr lang="pt-BR" sz="1600" dirty="0">
              <a:solidFill>
                <a:schemeClr val="tx1">
                  <a:lumMod val="65000"/>
                  <a:lumOff val="35000"/>
                </a:schemeClr>
              </a:solidFill>
              <a:latin typeface="Barlow Light" panose="00000400000000000000" pitchFamily="2" charset="0"/>
            </a:endParaRPr>
          </a:p>
        </p:txBody>
      </p:sp>
      <p:sp>
        <p:nvSpPr>
          <p:cNvPr id="18" name="Paralelogramo 17">
            <a:extLst>
              <a:ext uri="{FF2B5EF4-FFF2-40B4-BE49-F238E27FC236}">
                <a16:creationId xmlns:a16="http://schemas.microsoft.com/office/drawing/2014/main" id="{3B86B51E-AD0C-CB06-2CB5-A3D821CCDDC0}"/>
              </a:ext>
            </a:extLst>
          </p:cNvPr>
          <p:cNvSpPr/>
          <p:nvPr/>
        </p:nvSpPr>
        <p:spPr>
          <a:xfrm>
            <a:off x="1062247" y="3291204"/>
            <a:ext cx="459214" cy="92598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97655D19-9EFD-60CA-D477-FDD52DFA30AC}"/>
              </a:ext>
            </a:extLst>
          </p:cNvPr>
          <p:cNvSpPr txBox="1"/>
          <p:nvPr/>
        </p:nvSpPr>
        <p:spPr>
          <a:xfrm>
            <a:off x="1062247" y="3532048"/>
            <a:ext cx="47260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Barlow Medium" panose="00000600000000000000" pitchFamily="2" charset="0"/>
              </a:rPr>
              <a:t>N</a:t>
            </a:r>
            <a:r>
              <a:rPr lang="pt-BR" sz="20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Barlow Medium" panose="00000600000000000000" pitchFamily="2" charset="0"/>
              </a:rPr>
              <a:t>egócio: administração na advocacia.</a:t>
            </a:r>
            <a:endParaRPr lang="pt-BR" sz="1600" dirty="0">
              <a:solidFill>
                <a:schemeClr val="tx1">
                  <a:lumMod val="65000"/>
                  <a:lumOff val="35000"/>
                </a:schemeClr>
              </a:solidFill>
              <a:latin typeface="Barlow Light" panose="00000400000000000000" pitchFamily="2" charset="0"/>
            </a:endParaRPr>
          </a:p>
        </p:txBody>
      </p:sp>
      <p:sp>
        <p:nvSpPr>
          <p:cNvPr id="20" name="Paralelogramo 19">
            <a:extLst>
              <a:ext uri="{FF2B5EF4-FFF2-40B4-BE49-F238E27FC236}">
                <a16:creationId xmlns:a16="http://schemas.microsoft.com/office/drawing/2014/main" id="{853495B3-E303-ADE8-D5B0-A83DF90432B9}"/>
              </a:ext>
            </a:extLst>
          </p:cNvPr>
          <p:cNvSpPr/>
          <p:nvPr/>
        </p:nvSpPr>
        <p:spPr>
          <a:xfrm>
            <a:off x="1062247" y="3935170"/>
            <a:ext cx="459214" cy="92598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9174363A-B8FF-E0C5-6DB0-F6A4C827F8BF}"/>
              </a:ext>
            </a:extLst>
          </p:cNvPr>
          <p:cNvSpPr txBox="1"/>
          <p:nvPr/>
        </p:nvSpPr>
        <p:spPr>
          <a:xfrm>
            <a:off x="1062247" y="4169278"/>
            <a:ext cx="47260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Barlow Medium" panose="00000600000000000000" pitchFamily="2" charset="0"/>
              </a:rPr>
              <a:t>M</a:t>
            </a:r>
            <a:r>
              <a:rPr lang="pt-BR" sz="20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Barlow Medium" panose="00000600000000000000" pitchFamily="2" charset="0"/>
              </a:rPr>
              <a:t>oda: separando joio do trigo.</a:t>
            </a:r>
          </a:p>
        </p:txBody>
      </p:sp>
      <p:sp>
        <p:nvSpPr>
          <p:cNvPr id="22" name="Paralelogramo 21">
            <a:extLst>
              <a:ext uri="{FF2B5EF4-FFF2-40B4-BE49-F238E27FC236}">
                <a16:creationId xmlns:a16="http://schemas.microsoft.com/office/drawing/2014/main" id="{89F6F767-679B-4644-FDF3-610961709BA4}"/>
              </a:ext>
            </a:extLst>
          </p:cNvPr>
          <p:cNvSpPr/>
          <p:nvPr/>
        </p:nvSpPr>
        <p:spPr>
          <a:xfrm>
            <a:off x="1062247" y="4572400"/>
            <a:ext cx="459214" cy="92598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C55714C6-E8BF-FF1B-9AF0-A9AC10928D19}"/>
              </a:ext>
            </a:extLst>
          </p:cNvPr>
          <p:cNvSpPr txBox="1"/>
          <p:nvPr/>
        </p:nvSpPr>
        <p:spPr>
          <a:xfrm>
            <a:off x="1062247" y="4833867"/>
            <a:ext cx="47260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Barlow Medium" panose="00000600000000000000" pitchFamily="2" charset="0"/>
              </a:rPr>
              <a:t>U</a:t>
            </a:r>
            <a:r>
              <a:rPr lang="pt-BR" sz="20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Barlow Medium" panose="00000600000000000000" pitchFamily="2" charset="0"/>
              </a:rPr>
              <a:t>tilidades: serviços gratuitos e pagos.</a:t>
            </a:r>
            <a:endParaRPr lang="pt-BR" sz="1600" dirty="0">
              <a:solidFill>
                <a:schemeClr val="tx1">
                  <a:lumMod val="65000"/>
                  <a:lumOff val="35000"/>
                </a:schemeClr>
              </a:solidFill>
              <a:latin typeface="Barlow Light" panose="00000400000000000000" pitchFamily="2" charset="0"/>
            </a:endParaRPr>
          </a:p>
        </p:txBody>
      </p:sp>
      <p:sp>
        <p:nvSpPr>
          <p:cNvPr id="24" name="Paralelogramo 23">
            <a:extLst>
              <a:ext uri="{FF2B5EF4-FFF2-40B4-BE49-F238E27FC236}">
                <a16:creationId xmlns:a16="http://schemas.microsoft.com/office/drawing/2014/main" id="{4A625349-9842-F51F-91E2-2322755CE40D}"/>
              </a:ext>
            </a:extLst>
          </p:cNvPr>
          <p:cNvSpPr/>
          <p:nvPr/>
        </p:nvSpPr>
        <p:spPr>
          <a:xfrm>
            <a:off x="1062247" y="5236989"/>
            <a:ext cx="459214" cy="92598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448398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C41B0BF9-2FDC-B4A9-4C85-CF142337C6C4}"/>
              </a:ext>
            </a:extLst>
          </p:cNvPr>
          <p:cNvSpPr/>
          <p:nvPr/>
        </p:nvSpPr>
        <p:spPr>
          <a:xfrm>
            <a:off x="988007" y="1453020"/>
            <a:ext cx="5396400" cy="3951959"/>
          </a:xfrm>
          <a:prstGeom prst="rect">
            <a:avLst/>
          </a:prstGeom>
          <a:noFill/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C0284E0D-0B8E-A63A-8322-1257B9522348}"/>
              </a:ext>
            </a:extLst>
          </p:cNvPr>
          <p:cNvSpPr txBox="1"/>
          <p:nvPr/>
        </p:nvSpPr>
        <p:spPr>
          <a:xfrm>
            <a:off x="988007" y="10160"/>
            <a:ext cx="8991601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700" dirty="0">
                <a:solidFill>
                  <a:schemeClr val="tx1">
                    <a:lumMod val="75000"/>
                    <a:lumOff val="25000"/>
                  </a:schemeClr>
                </a:solidFill>
                <a:latin typeface="Bebas" pitchFamily="2" charset="0"/>
                <a:cs typeface="Gotham Ultra" pitchFamily="50" charset="0"/>
              </a:rPr>
              <a:t>“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8549768B-65C2-A83B-1F23-D289C30472FE}"/>
              </a:ext>
            </a:extLst>
          </p:cNvPr>
          <p:cNvSpPr txBox="1"/>
          <p:nvPr/>
        </p:nvSpPr>
        <p:spPr>
          <a:xfrm>
            <a:off x="1889759" y="2367171"/>
            <a:ext cx="899160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chemeClr val="bg1"/>
                </a:solidFill>
                <a:latin typeface="Bebas" pitchFamily="2" charset="0"/>
                <a:cs typeface="Gotham Ultra" pitchFamily="50" charset="0"/>
              </a:rPr>
              <a:t>Mais admirável é o advogado por suas perguntas do que por </a:t>
            </a:r>
            <a:br>
              <a:rPr lang="pt-BR" sz="4800" dirty="0">
                <a:solidFill>
                  <a:schemeClr val="bg1"/>
                </a:solidFill>
                <a:latin typeface="Bebas" pitchFamily="2" charset="0"/>
                <a:cs typeface="Gotham Ultra" pitchFamily="50" charset="0"/>
              </a:rPr>
            </a:br>
            <a:r>
              <a:rPr lang="pt-BR" sz="4800" dirty="0">
                <a:solidFill>
                  <a:schemeClr val="bg1"/>
                </a:solidFill>
                <a:latin typeface="Bebas" pitchFamily="2" charset="0"/>
                <a:cs typeface="Gotham Ultra" pitchFamily="50" charset="0"/>
              </a:rPr>
              <a:t>suas respostas.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B0E04F22-3613-F516-F557-0C3A35A1068F}"/>
              </a:ext>
            </a:extLst>
          </p:cNvPr>
          <p:cNvSpPr txBox="1"/>
          <p:nvPr/>
        </p:nvSpPr>
        <p:spPr>
          <a:xfrm>
            <a:off x="7398934" y="5726569"/>
            <a:ext cx="36824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spc="600" dirty="0">
                <a:solidFill>
                  <a:schemeClr val="bg1"/>
                </a:solidFill>
                <a:latin typeface="Barlow Medium" panose="00000600000000000000" pitchFamily="2" charset="0"/>
                <a:ea typeface="Roboto" panose="02000000000000000000" pitchFamily="2" charset="0"/>
              </a:rPr>
              <a:t>parafraseando Voltaire</a:t>
            </a:r>
          </a:p>
        </p:txBody>
      </p:sp>
    </p:spTree>
    <p:extLst>
      <p:ext uri="{BB962C8B-B14F-4D97-AF65-F5344CB8AC3E}">
        <p14:creationId xmlns:p14="http://schemas.microsoft.com/office/powerpoint/2010/main" val="11335856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9971429B-86D9-393A-1218-1E747E8F9B73}"/>
              </a:ext>
            </a:extLst>
          </p:cNvPr>
          <p:cNvSpPr txBox="1"/>
          <p:nvPr/>
        </p:nvSpPr>
        <p:spPr>
          <a:xfrm>
            <a:off x="577480" y="410689"/>
            <a:ext cx="39082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Bebas Neue Pro" panose="020B0506020202050201" pitchFamily="34" charset="0"/>
                <a:cs typeface="Gotham Ultra" pitchFamily="50" charset="0"/>
              </a:rPr>
              <a:t>CENÁRIOS</a:t>
            </a:r>
          </a:p>
        </p:txBody>
      </p:sp>
      <p:sp>
        <p:nvSpPr>
          <p:cNvPr id="10" name="Paralelogramo 9">
            <a:extLst>
              <a:ext uri="{FF2B5EF4-FFF2-40B4-BE49-F238E27FC236}">
                <a16:creationId xmlns:a16="http://schemas.microsoft.com/office/drawing/2014/main" id="{F63FF8AE-AE9B-BAA2-77CD-8A20F46A8C4C}"/>
              </a:ext>
            </a:extLst>
          </p:cNvPr>
          <p:cNvSpPr/>
          <p:nvPr/>
        </p:nvSpPr>
        <p:spPr>
          <a:xfrm>
            <a:off x="629547" y="1241686"/>
            <a:ext cx="752355" cy="92598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C41B0BF9-2FDC-B4A9-4C85-CF142337C6C4}"/>
              </a:ext>
            </a:extLst>
          </p:cNvPr>
          <p:cNvSpPr/>
          <p:nvPr/>
        </p:nvSpPr>
        <p:spPr>
          <a:xfrm>
            <a:off x="6159260" y="0"/>
            <a:ext cx="6032740" cy="527936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370ACE89-22E4-C856-855E-718D3296546F}"/>
              </a:ext>
            </a:extLst>
          </p:cNvPr>
          <p:cNvSpPr/>
          <p:nvPr/>
        </p:nvSpPr>
        <p:spPr>
          <a:xfrm>
            <a:off x="0" y="1789415"/>
            <a:ext cx="7392838" cy="509446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F1850988-A792-4F5E-9F41-96460C7CC022}"/>
              </a:ext>
            </a:extLst>
          </p:cNvPr>
          <p:cNvSpPr txBox="1"/>
          <p:nvPr/>
        </p:nvSpPr>
        <p:spPr>
          <a:xfrm>
            <a:off x="6987396" y="670840"/>
            <a:ext cx="47617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chemeClr val="bg1">
                    <a:lumMod val="85000"/>
                  </a:schemeClr>
                </a:solidFill>
                <a:latin typeface="Bebas" pitchFamily="2" charset="0"/>
                <a:cs typeface="Gotham Ultra" pitchFamily="50" charset="0"/>
              </a:rPr>
              <a:t>Tradicional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1C877485-45BA-7912-9B47-4CC30EFC9B57}"/>
              </a:ext>
            </a:extLst>
          </p:cNvPr>
          <p:cNvSpPr txBox="1"/>
          <p:nvPr/>
        </p:nvSpPr>
        <p:spPr>
          <a:xfrm>
            <a:off x="8005313" y="1528555"/>
            <a:ext cx="401991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chemeClr val="bg1">
                    <a:lumMod val="85000"/>
                  </a:schemeClr>
                </a:solidFill>
                <a:latin typeface="Bebas" pitchFamily="2" charset="0"/>
                <a:cs typeface="Gotham Ultra" pitchFamily="50" charset="0"/>
              </a:rPr>
              <a:t>Conhecimento acadêmico e prático, destino final como objetivo, sem a preocupação com a jornada ou a plena satisfação do cliente.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E346C5CA-2D65-1B81-5550-35B11D2F64F4}"/>
              </a:ext>
            </a:extLst>
          </p:cNvPr>
          <p:cNvSpPr txBox="1"/>
          <p:nvPr/>
        </p:nvSpPr>
        <p:spPr>
          <a:xfrm>
            <a:off x="629547" y="2464579"/>
            <a:ext cx="47617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chemeClr val="bg1"/>
                </a:solidFill>
                <a:latin typeface="Bebas" pitchFamily="2" charset="0"/>
                <a:cs typeface="Gotham Ultra" pitchFamily="50" charset="0"/>
              </a:rPr>
              <a:t>Atual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89FDB4C7-787B-7186-F86B-9F0D43B61CC4}"/>
              </a:ext>
            </a:extLst>
          </p:cNvPr>
          <p:cNvSpPr txBox="1"/>
          <p:nvPr/>
        </p:nvSpPr>
        <p:spPr>
          <a:xfrm>
            <a:off x="593423" y="3307057"/>
            <a:ext cx="6063294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  <a:latin typeface="Bebas" pitchFamily="2" charset="0"/>
                <a:cs typeface="Gotham Ultra" pitchFamily="50" charset="0"/>
              </a:rPr>
              <a:t>Conhecimento tradicional já não é mais suficiente, além do domínio do direito e da área de atuação é necessário dominar os vários ecossistemas da sociedade contemporânea, ferramentas tecnológicas e metodologias de mercado.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E04A9341-E15B-E489-DDB5-E5120FE88E5C}"/>
              </a:ext>
            </a:extLst>
          </p:cNvPr>
          <p:cNvSpPr/>
          <p:nvPr/>
        </p:nvSpPr>
        <p:spPr>
          <a:xfrm>
            <a:off x="7116792" y="4793645"/>
            <a:ext cx="3519578" cy="176243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AE9F6352-C2FE-ADAA-6356-11FAF6650187}"/>
              </a:ext>
            </a:extLst>
          </p:cNvPr>
          <p:cNvSpPr txBox="1"/>
          <p:nvPr/>
        </p:nvSpPr>
        <p:spPr>
          <a:xfrm>
            <a:off x="7269192" y="5006279"/>
            <a:ext cx="321190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solidFill>
                  <a:schemeClr val="bg1"/>
                </a:solidFill>
                <a:latin typeface="Bebas" pitchFamily="2" charset="0"/>
                <a:cs typeface="Gotham Ultra" pitchFamily="50" charset="0"/>
              </a:rPr>
              <a:t>HARD SKILLS</a:t>
            </a:r>
          </a:p>
          <a:p>
            <a:pPr algn="ctr"/>
            <a:r>
              <a:rPr lang="pt-BR" sz="2800" b="1" dirty="0">
                <a:solidFill>
                  <a:schemeClr val="bg1"/>
                </a:solidFill>
                <a:latin typeface="Bebas" pitchFamily="2" charset="0"/>
                <a:cs typeface="Gotham Ultra" pitchFamily="50" charset="0"/>
              </a:rPr>
              <a:t>+</a:t>
            </a:r>
          </a:p>
          <a:p>
            <a:pPr algn="ctr"/>
            <a:r>
              <a:rPr lang="pt-BR" sz="2800" b="1" dirty="0">
                <a:solidFill>
                  <a:schemeClr val="bg1"/>
                </a:solidFill>
                <a:latin typeface="Bebas" pitchFamily="2" charset="0"/>
                <a:cs typeface="Gotham Ultra" pitchFamily="50" charset="0"/>
              </a:rPr>
              <a:t>SOFT SKILLS</a:t>
            </a:r>
          </a:p>
        </p:txBody>
      </p:sp>
    </p:spTree>
    <p:extLst>
      <p:ext uri="{BB962C8B-B14F-4D97-AF65-F5344CB8AC3E}">
        <p14:creationId xmlns:p14="http://schemas.microsoft.com/office/powerpoint/2010/main" val="41374523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9971429B-86D9-393A-1218-1E747E8F9B73}"/>
              </a:ext>
            </a:extLst>
          </p:cNvPr>
          <p:cNvSpPr txBox="1"/>
          <p:nvPr/>
        </p:nvSpPr>
        <p:spPr>
          <a:xfrm>
            <a:off x="-1" y="309247"/>
            <a:ext cx="40511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Bebas Neue Pro" panose="020B0506020202050201" pitchFamily="34" charset="0"/>
                <a:cs typeface="Gotham Ultra" pitchFamily="50" charset="0"/>
              </a:rPr>
              <a:t>TÉCNICAS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C993A55-30A2-0201-7516-988CADE25B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4847" y="5980344"/>
            <a:ext cx="494208" cy="492386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5DEC042D-008C-1161-6AC8-2B98C21953F6}"/>
              </a:ext>
            </a:extLst>
          </p:cNvPr>
          <p:cNvSpPr/>
          <p:nvPr/>
        </p:nvSpPr>
        <p:spPr>
          <a:xfrm>
            <a:off x="4074908" y="-17252"/>
            <a:ext cx="4089721" cy="544588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C41B0BF9-2FDC-B4A9-4C85-CF142337C6C4}"/>
              </a:ext>
            </a:extLst>
          </p:cNvPr>
          <p:cNvSpPr/>
          <p:nvPr/>
        </p:nvSpPr>
        <p:spPr>
          <a:xfrm>
            <a:off x="8140861" y="1412110"/>
            <a:ext cx="4051138" cy="544588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DC967408-22EE-65EE-187C-29B872D7A286}"/>
              </a:ext>
            </a:extLst>
          </p:cNvPr>
          <p:cNvSpPr/>
          <p:nvPr/>
        </p:nvSpPr>
        <p:spPr>
          <a:xfrm>
            <a:off x="3" y="1429363"/>
            <a:ext cx="4051138" cy="544588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6E1731C7-8A40-B95A-CF2F-CE78E8833E64}"/>
              </a:ext>
            </a:extLst>
          </p:cNvPr>
          <p:cNvSpPr txBox="1"/>
          <p:nvPr/>
        </p:nvSpPr>
        <p:spPr>
          <a:xfrm>
            <a:off x="484261" y="2338996"/>
            <a:ext cx="3034444" cy="41036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sz="1600" dirty="0">
                <a:solidFill>
                  <a:schemeClr val="bg1"/>
                </a:solidFill>
                <a:latin typeface="Barlow Medium" panose="00000600000000000000" pitchFamily="2" charset="0"/>
              </a:rPr>
              <a:t>Técnicas de atendimento, para resolução de controvérsias,  lidar com pessoas difíceis, de persuasão, para a obtenção de  resultados,  oratória etc.</a:t>
            </a:r>
          </a:p>
          <a:p>
            <a:pPr>
              <a:lnSpc>
                <a:spcPct val="150000"/>
              </a:lnSpc>
            </a:pPr>
            <a:endParaRPr lang="pt-BR" sz="1600" dirty="0">
              <a:solidFill>
                <a:schemeClr val="bg1"/>
              </a:solidFill>
              <a:latin typeface="Barlow Medium" panose="00000600000000000000" pitchFamily="2" charset="0"/>
            </a:endParaRPr>
          </a:p>
          <a:p>
            <a:pPr>
              <a:lnSpc>
                <a:spcPct val="150000"/>
              </a:lnSpc>
            </a:pPr>
            <a:r>
              <a:rPr lang="pt-BR" sz="1600" dirty="0">
                <a:solidFill>
                  <a:schemeClr val="bg1"/>
                </a:solidFill>
                <a:latin typeface="Barlow Medium" panose="00000600000000000000" pitchFamily="2" charset="0"/>
              </a:rPr>
              <a:t>Ainda há aquelas para retenção, a guarda de informações, e manutenção tecnológica.</a:t>
            </a:r>
          </a:p>
          <a:p>
            <a:pPr>
              <a:lnSpc>
                <a:spcPct val="150000"/>
              </a:lnSpc>
            </a:pPr>
            <a:endParaRPr lang="pt-BR" sz="1600" dirty="0">
              <a:solidFill>
                <a:schemeClr val="bg1"/>
              </a:solidFill>
              <a:latin typeface="Barlow Medium" panose="00000600000000000000" pitchFamily="2" charset="0"/>
            </a:endParaRPr>
          </a:p>
          <a:p>
            <a:pPr>
              <a:lnSpc>
                <a:spcPct val="150000"/>
              </a:lnSpc>
            </a:pPr>
            <a:r>
              <a:rPr lang="pt-BR" sz="1600" dirty="0">
                <a:solidFill>
                  <a:schemeClr val="bg1"/>
                </a:solidFill>
                <a:latin typeface="Barlow Medium" panose="00000600000000000000" pitchFamily="2" charset="0"/>
              </a:rPr>
              <a:t>Evitar  déficit tecnológico.</a:t>
            </a:r>
          </a:p>
        </p:txBody>
      </p:sp>
      <p:sp>
        <p:nvSpPr>
          <p:cNvPr id="10" name="Paralelogramo 9">
            <a:extLst>
              <a:ext uri="{FF2B5EF4-FFF2-40B4-BE49-F238E27FC236}">
                <a16:creationId xmlns:a16="http://schemas.microsoft.com/office/drawing/2014/main" id="{F63FF8AE-AE9B-BAA2-77CD-8A20F46A8C4C}"/>
              </a:ext>
            </a:extLst>
          </p:cNvPr>
          <p:cNvSpPr/>
          <p:nvPr/>
        </p:nvSpPr>
        <p:spPr>
          <a:xfrm>
            <a:off x="566067" y="1955842"/>
            <a:ext cx="752355" cy="92598"/>
          </a:xfrm>
          <a:prstGeom prst="parallelogram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33FD6FCE-B6B6-1E26-546C-86DDAEE8F224}"/>
              </a:ext>
            </a:extLst>
          </p:cNvPr>
          <p:cNvSpPr txBox="1"/>
          <p:nvPr/>
        </p:nvSpPr>
        <p:spPr>
          <a:xfrm>
            <a:off x="4070431" y="5736445"/>
            <a:ext cx="40511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Bebas Neue Pro" panose="020B0506020202050201" pitchFamily="34" charset="0"/>
                <a:cs typeface="Gotham Ultra" pitchFamily="50" charset="0"/>
              </a:rPr>
              <a:t>PRÁTICAS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55E2A22B-CE43-DDC3-D854-AA4ADDD9FC87}"/>
              </a:ext>
            </a:extLst>
          </p:cNvPr>
          <p:cNvSpPr txBox="1"/>
          <p:nvPr/>
        </p:nvSpPr>
        <p:spPr>
          <a:xfrm>
            <a:off x="8121568" y="309247"/>
            <a:ext cx="40511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Bebas Neue Pro" panose="020B0506020202050201" pitchFamily="34" charset="0"/>
                <a:cs typeface="Gotham Ultra" pitchFamily="50" charset="0"/>
              </a:rPr>
              <a:t>SISTEMAS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3BA8BD64-A5AE-DE92-3FFD-E6841853A81E}"/>
              </a:ext>
            </a:extLst>
          </p:cNvPr>
          <p:cNvSpPr txBox="1"/>
          <p:nvPr/>
        </p:nvSpPr>
        <p:spPr>
          <a:xfrm>
            <a:off x="4535399" y="864213"/>
            <a:ext cx="3034444" cy="3365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sz="1600" b="1" dirty="0">
                <a:solidFill>
                  <a:schemeClr val="bg1">
                    <a:lumMod val="85000"/>
                  </a:schemeClr>
                </a:solidFill>
                <a:latin typeface="Barlow Medium" panose="00000600000000000000" pitchFamily="2" charset="0"/>
              </a:rPr>
              <a:t>Boas práticas é o mantra a ser seguido e praticado</a:t>
            </a:r>
          </a:p>
          <a:p>
            <a:pPr>
              <a:lnSpc>
                <a:spcPct val="150000"/>
              </a:lnSpc>
            </a:pPr>
            <a:endParaRPr lang="pt-BR" sz="1600" dirty="0">
              <a:solidFill>
                <a:schemeClr val="bg1">
                  <a:lumMod val="85000"/>
                </a:schemeClr>
              </a:solidFill>
              <a:latin typeface="Barlow Medium" panose="00000600000000000000" pitchFamily="2" charset="0"/>
            </a:endParaRPr>
          </a:p>
          <a:p>
            <a:pPr>
              <a:lnSpc>
                <a:spcPct val="150000"/>
              </a:lnSpc>
            </a:pPr>
            <a:r>
              <a:rPr lang="pt-BR" sz="1600" dirty="0">
                <a:solidFill>
                  <a:schemeClr val="bg1">
                    <a:lumMod val="85000"/>
                  </a:schemeClr>
                </a:solidFill>
                <a:latin typeface="Barlow Medium" panose="00000600000000000000" pitchFamily="2" charset="0"/>
              </a:rPr>
              <a:t>As legais, operacionais, empresariais e financeiras são as principais dentre  várias.</a:t>
            </a:r>
          </a:p>
          <a:p>
            <a:pPr>
              <a:lnSpc>
                <a:spcPct val="150000"/>
              </a:lnSpc>
            </a:pPr>
            <a:endParaRPr lang="pt-BR" sz="1600" dirty="0">
              <a:solidFill>
                <a:schemeClr val="bg1">
                  <a:lumMod val="85000"/>
                </a:schemeClr>
              </a:solidFill>
              <a:latin typeface="Barlow Medium" panose="00000600000000000000" pitchFamily="2" charset="0"/>
            </a:endParaRPr>
          </a:p>
          <a:p>
            <a:pPr>
              <a:lnSpc>
                <a:spcPct val="150000"/>
              </a:lnSpc>
            </a:pPr>
            <a:r>
              <a:rPr lang="pt-BR" sz="1600" dirty="0">
                <a:solidFill>
                  <a:schemeClr val="bg1">
                    <a:lumMod val="85000"/>
                  </a:schemeClr>
                </a:solidFill>
                <a:latin typeface="Barlow Medium" panose="00000600000000000000" pitchFamily="2" charset="0"/>
              </a:rPr>
              <a:t>E o treinamento contínuo é a ferramenta de efetivação.</a:t>
            </a:r>
          </a:p>
        </p:txBody>
      </p:sp>
      <p:sp>
        <p:nvSpPr>
          <p:cNvPr id="13" name="Paralelogramo 12">
            <a:extLst>
              <a:ext uri="{FF2B5EF4-FFF2-40B4-BE49-F238E27FC236}">
                <a16:creationId xmlns:a16="http://schemas.microsoft.com/office/drawing/2014/main" id="{3E1E3475-8F09-EAF8-38BC-57AB979CA089}"/>
              </a:ext>
            </a:extLst>
          </p:cNvPr>
          <p:cNvSpPr/>
          <p:nvPr/>
        </p:nvSpPr>
        <p:spPr>
          <a:xfrm>
            <a:off x="4617205" y="4838998"/>
            <a:ext cx="752355" cy="92598"/>
          </a:xfrm>
          <a:prstGeom prst="parallelogram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A6E2BC64-74B8-6DE6-2D5C-DBABC3501558}"/>
              </a:ext>
            </a:extLst>
          </p:cNvPr>
          <p:cNvSpPr txBox="1"/>
          <p:nvPr/>
        </p:nvSpPr>
        <p:spPr>
          <a:xfrm>
            <a:off x="8582289" y="2338996"/>
            <a:ext cx="3034444" cy="29956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sz="1600" b="0" i="0" dirty="0">
                <a:solidFill>
                  <a:schemeClr val="bg1"/>
                </a:solidFill>
                <a:effectLst/>
                <a:latin typeface="Barlow Medium" panose="00000600000000000000" pitchFamily="2" charset="0"/>
              </a:rPr>
              <a:t>Sistemas para controle de risco,  gerenciamento operacional,  gestão de contas e projetos, controle financeiro, para o marketing,  gestão do conhecimento e pesquisa, para desenvolvimento e inovação, dentre outros.</a:t>
            </a:r>
            <a:endParaRPr lang="pt-BR" sz="1600" dirty="0">
              <a:solidFill>
                <a:schemeClr val="bg1"/>
              </a:solidFill>
              <a:latin typeface="Barlow Medium" panose="00000600000000000000" pitchFamily="2" charset="0"/>
            </a:endParaRPr>
          </a:p>
        </p:txBody>
      </p:sp>
      <p:sp>
        <p:nvSpPr>
          <p:cNvPr id="15" name="Paralelogramo 14">
            <a:extLst>
              <a:ext uri="{FF2B5EF4-FFF2-40B4-BE49-F238E27FC236}">
                <a16:creationId xmlns:a16="http://schemas.microsoft.com/office/drawing/2014/main" id="{B6834D1B-0B7E-63D3-17E3-4CC9796191C2}"/>
              </a:ext>
            </a:extLst>
          </p:cNvPr>
          <p:cNvSpPr/>
          <p:nvPr/>
        </p:nvSpPr>
        <p:spPr>
          <a:xfrm>
            <a:off x="8664095" y="1955842"/>
            <a:ext cx="752355" cy="92598"/>
          </a:xfrm>
          <a:prstGeom prst="parallelogram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128294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FE2F1BDB-1259-D482-7CA7-14DE6EC2EC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393" r="11795"/>
          <a:stretch/>
        </p:blipFill>
        <p:spPr bwMode="auto">
          <a:xfrm>
            <a:off x="517566" y="-14254"/>
            <a:ext cx="4420128" cy="6859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A7E01B2A-9B56-B4EF-ABF5-6B9C4423187F}"/>
              </a:ext>
            </a:extLst>
          </p:cNvPr>
          <p:cNvSpPr txBox="1"/>
          <p:nvPr/>
        </p:nvSpPr>
        <p:spPr>
          <a:xfrm>
            <a:off x="5744699" y="453821"/>
            <a:ext cx="36580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Bebas Neue Pro" panose="020B0506020202050201" pitchFamily="34" charset="0"/>
                <a:cs typeface="Gotham Ultra" pitchFamily="50" charset="0"/>
              </a:rPr>
              <a:t>NEGÓCIO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536AF048-10D5-AD00-78C9-8CA0F099962E}"/>
              </a:ext>
            </a:extLst>
          </p:cNvPr>
          <p:cNvSpPr txBox="1"/>
          <p:nvPr/>
        </p:nvSpPr>
        <p:spPr>
          <a:xfrm>
            <a:off x="5744699" y="1870391"/>
            <a:ext cx="5771566" cy="4196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sz="2000" b="0" i="0" dirty="0">
                <a:effectLst/>
                <a:latin typeface="Barlow Medium" panose="00000600000000000000" pitchFamily="2" charset="0"/>
              </a:rPr>
              <a:t>Sim, a advocacia é um negócio, </a:t>
            </a:r>
            <a:r>
              <a:rPr lang="pt-BR" sz="2000" b="0" i="1" dirty="0">
                <a:effectLst/>
                <a:latin typeface="Barlow Medium" panose="00000600000000000000" pitchFamily="2" charset="0"/>
              </a:rPr>
              <a:t>sui generis</a:t>
            </a:r>
            <a:r>
              <a:rPr lang="pt-BR" sz="2000" b="0" i="0" dirty="0">
                <a:effectLst/>
                <a:latin typeface="Barlow Medium" panose="00000600000000000000" pitchFamily="2" charset="0"/>
              </a:rPr>
              <a:t>, por suas particularidades, mas ela é. </a:t>
            </a:r>
          </a:p>
          <a:p>
            <a:pPr>
              <a:lnSpc>
                <a:spcPct val="150000"/>
              </a:lnSpc>
            </a:pPr>
            <a:endParaRPr lang="pt-BR" sz="1200" dirty="0">
              <a:solidFill>
                <a:schemeClr val="tx1">
                  <a:lumMod val="65000"/>
                  <a:lumOff val="35000"/>
                </a:schemeClr>
              </a:solidFill>
              <a:latin typeface="Barlow Light" panose="00000400000000000000" pitchFamily="2" charset="0"/>
            </a:endParaRPr>
          </a:p>
          <a:p>
            <a:pPr algn="just">
              <a:lnSpc>
                <a:spcPct val="150000"/>
              </a:lnSpc>
            </a:pPr>
            <a:r>
              <a:rPr lang="pt-B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Barlow Light" panose="00000400000000000000" pitchFamily="2" charset="0"/>
              </a:rPr>
              <a:t>Como todo negócio, deve ser administrado adequadamente para ser eficiente, escalável e lucrativo. Para tanto não se pode ignorar a evolução da sociedade e a forma com a qual o mercado acompanha esse desenvolvimento.</a:t>
            </a:r>
          </a:p>
          <a:p>
            <a:pPr>
              <a:lnSpc>
                <a:spcPct val="150000"/>
              </a:lnSpc>
            </a:pPr>
            <a:endParaRPr lang="pt-BR" sz="1600" dirty="0">
              <a:solidFill>
                <a:schemeClr val="tx1">
                  <a:lumMod val="65000"/>
                  <a:lumOff val="35000"/>
                </a:schemeClr>
              </a:solidFill>
              <a:latin typeface="Barlow Light" panose="00000400000000000000" pitchFamily="2" charset="0"/>
            </a:endParaRPr>
          </a:p>
          <a:p>
            <a:pPr algn="just">
              <a:lnSpc>
                <a:spcPct val="150000"/>
              </a:lnSpc>
            </a:pPr>
            <a:r>
              <a:rPr lang="pt-B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Barlow Light" panose="00000400000000000000" pitchFamily="2" charset="0"/>
              </a:rPr>
              <a:t>A aplicabilidade dos princípios da gestão de projetos e portifólios  ao universo jurídico, é notadamente pertinente.</a:t>
            </a:r>
          </a:p>
          <a:p>
            <a:pPr>
              <a:lnSpc>
                <a:spcPct val="150000"/>
              </a:lnSpc>
            </a:pPr>
            <a:endParaRPr lang="pt-BR" sz="1600" dirty="0">
              <a:solidFill>
                <a:schemeClr val="tx1">
                  <a:lumMod val="65000"/>
                  <a:lumOff val="35000"/>
                </a:schemeClr>
              </a:solidFill>
              <a:latin typeface="Barlow Light" panose="00000400000000000000" pitchFamily="2" charset="0"/>
            </a:endParaRPr>
          </a:p>
        </p:txBody>
      </p:sp>
      <p:sp>
        <p:nvSpPr>
          <p:cNvPr id="6" name="Paralelogramo 5">
            <a:extLst>
              <a:ext uri="{FF2B5EF4-FFF2-40B4-BE49-F238E27FC236}">
                <a16:creationId xmlns:a16="http://schemas.microsoft.com/office/drawing/2014/main" id="{CB41FE10-1A8D-6F0A-5CB2-DBAE10105D24}"/>
              </a:ext>
            </a:extLst>
          </p:cNvPr>
          <p:cNvSpPr/>
          <p:nvPr/>
        </p:nvSpPr>
        <p:spPr>
          <a:xfrm>
            <a:off x="5796765" y="1284818"/>
            <a:ext cx="752355" cy="92598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011174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>
            <a:extLst>
              <a:ext uri="{FF2B5EF4-FFF2-40B4-BE49-F238E27FC236}">
                <a16:creationId xmlns:a16="http://schemas.microsoft.com/office/drawing/2014/main" id="{3BD87CBA-C241-CE5E-BD32-D079092FA06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C41B0BF9-2FDC-B4A9-4C85-CF142337C6C4}"/>
              </a:ext>
            </a:extLst>
          </p:cNvPr>
          <p:cNvSpPr/>
          <p:nvPr/>
        </p:nvSpPr>
        <p:spPr>
          <a:xfrm>
            <a:off x="988006" y="1453020"/>
            <a:ext cx="5395541" cy="3951959"/>
          </a:xfrm>
          <a:prstGeom prst="rect">
            <a:avLst/>
          </a:prstGeom>
          <a:noFill/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C0284E0D-0B8E-A63A-8322-1257B9522348}"/>
              </a:ext>
            </a:extLst>
          </p:cNvPr>
          <p:cNvSpPr txBox="1"/>
          <p:nvPr/>
        </p:nvSpPr>
        <p:spPr>
          <a:xfrm>
            <a:off x="988007" y="10160"/>
            <a:ext cx="8991601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700" dirty="0">
                <a:solidFill>
                  <a:schemeClr val="tx2">
                    <a:lumMod val="60000"/>
                    <a:lumOff val="40000"/>
                  </a:schemeClr>
                </a:solidFill>
                <a:latin typeface="Bebas" pitchFamily="2" charset="0"/>
                <a:cs typeface="Gotham Ultra" pitchFamily="50" charset="0"/>
              </a:rPr>
              <a:t>“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965F411C-1B2B-F201-3EFC-328835671BC9}"/>
              </a:ext>
            </a:extLst>
          </p:cNvPr>
          <p:cNvSpPr txBox="1"/>
          <p:nvPr/>
        </p:nvSpPr>
        <p:spPr>
          <a:xfrm>
            <a:off x="1889759" y="2367171"/>
            <a:ext cx="9548867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chemeClr val="bg1">
                    <a:lumMod val="85000"/>
                  </a:schemeClr>
                </a:solidFill>
                <a:latin typeface="Bebas" pitchFamily="2" charset="0"/>
                <a:cs typeface="Gotham Ultra" pitchFamily="50" charset="0"/>
              </a:rPr>
              <a:t>Separando o joio do trigo.</a:t>
            </a:r>
          </a:p>
          <a:p>
            <a:endParaRPr lang="pt-BR" sz="3000" dirty="0">
              <a:solidFill>
                <a:schemeClr val="bg1">
                  <a:lumMod val="85000"/>
                </a:schemeClr>
              </a:solidFill>
              <a:latin typeface="Bebas" pitchFamily="2" charset="0"/>
              <a:cs typeface="Gotham Ultra" pitchFamily="50" charset="0"/>
            </a:endParaRPr>
          </a:p>
          <a:p>
            <a:r>
              <a:rPr lang="pt-BR" sz="3000" dirty="0">
                <a:solidFill>
                  <a:schemeClr val="bg1">
                    <a:lumMod val="85000"/>
                  </a:schemeClr>
                </a:solidFill>
                <a:latin typeface="Bebas" pitchFamily="2" charset="0"/>
                <a:cs typeface="Gotham Ultra" pitchFamily="50" charset="0"/>
              </a:rPr>
              <a:t>Evitar modismos passageiros e a repetição de ideias desenfreadamente, inteligência artificial aqui e ali, legal design e visual law são as hypes do momento.</a:t>
            </a:r>
          </a:p>
          <a:p>
            <a:endParaRPr lang="pt-BR" sz="3000" dirty="0">
              <a:solidFill>
                <a:schemeClr val="bg1">
                  <a:lumMod val="85000"/>
                </a:schemeClr>
              </a:solidFill>
              <a:latin typeface="Bebas" pitchFamily="2" charset="0"/>
              <a:cs typeface="Gotham Ultra" pitchFamily="50" charset="0"/>
            </a:endParaRPr>
          </a:p>
          <a:p>
            <a:r>
              <a:rPr lang="pt-BR" sz="3000" dirty="0">
                <a:solidFill>
                  <a:schemeClr val="bg1">
                    <a:lumMod val="85000"/>
                  </a:schemeClr>
                </a:solidFill>
                <a:latin typeface="Bebas" pitchFamily="2" charset="0"/>
                <a:cs typeface="Gotham Ultra" pitchFamily="50" charset="0"/>
              </a:rPr>
              <a:t>Essa e aquela tese jurídica, que fará o advogado passar a um faturamento de seis dígitos, comprando um curso.</a:t>
            </a:r>
            <a:endParaRPr lang="pt-BR" sz="3000" dirty="0">
              <a:solidFill>
                <a:schemeClr val="bg1"/>
              </a:solidFill>
              <a:latin typeface="Bebas" pitchFamily="2" charset="0"/>
              <a:cs typeface="Gotham Ultra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14741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aixaDeTexto 16">
            <a:extLst>
              <a:ext uri="{FF2B5EF4-FFF2-40B4-BE49-F238E27FC236}">
                <a16:creationId xmlns:a16="http://schemas.microsoft.com/office/drawing/2014/main" id="{6E1731C7-8A40-B95A-CF2F-CE78E8833E64}"/>
              </a:ext>
            </a:extLst>
          </p:cNvPr>
          <p:cNvSpPr txBox="1"/>
          <p:nvPr/>
        </p:nvSpPr>
        <p:spPr>
          <a:xfrm>
            <a:off x="5471392" y="1557571"/>
            <a:ext cx="55876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Barlow Medium" panose="00000600000000000000" pitchFamily="2" charset="0"/>
              </a:rPr>
              <a:t>Produtividade - pacote Microsoft Office.</a:t>
            </a:r>
            <a:endParaRPr lang="pt-BR" sz="1200" dirty="0">
              <a:solidFill>
                <a:schemeClr val="tx1">
                  <a:lumMod val="65000"/>
                  <a:lumOff val="35000"/>
                </a:schemeClr>
              </a:solidFill>
              <a:latin typeface="Barlow Light" panose="00000400000000000000" pitchFamily="2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E2F1BDB-1259-D482-7CA7-14DE6EC2EC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5" r="55111"/>
          <a:stretch/>
        </p:blipFill>
        <p:spPr bwMode="auto">
          <a:xfrm>
            <a:off x="447040" y="1"/>
            <a:ext cx="4170788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Paralelogramo 9">
            <a:extLst>
              <a:ext uri="{FF2B5EF4-FFF2-40B4-BE49-F238E27FC236}">
                <a16:creationId xmlns:a16="http://schemas.microsoft.com/office/drawing/2014/main" id="{F63FF8AE-AE9B-BAA2-77CD-8A20F46A8C4C}"/>
              </a:ext>
            </a:extLst>
          </p:cNvPr>
          <p:cNvSpPr/>
          <p:nvPr/>
        </p:nvSpPr>
        <p:spPr>
          <a:xfrm>
            <a:off x="5546146" y="2058433"/>
            <a:ext cx="459214" cy="92598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DF7FFD87-8863-89CB-4E28-5C8131A4BADD}"/>
              </a:ext>
            </a:extLst>
          </p:cNvPr>
          <p:cNvSpPr txBox="1"/>
          <p:nvPr/>
        </p:nvSpPr>
        <p:spPr>
          <a:xfrm>
            <a:off x="5471392" y="2750208"/>
            <a:ext cx="55876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Barlow Medium" panose="00000600000000000000" pitchFamily="2" charset="0"/>
              </a:rPr>
              <a:t>Infraestrutura - </a:t>
            </a:r>
            <a:r>
              <a:rPr lang="pt-BR" sz="16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Barlow Medium" panose="00000600000000000000" pitchFamily="2" charset="0"/>
              </a:rPr>
              <a:t>Armazenamento em nuvem, uma conta.</a:t>
            </a:r>
            <a:endParaRPr lang="pt-BR" sz="1200" dirty="0">
              <a:solidFill>
                <a:schemeClr val="tx1">
                  <a:lumMod val="65000"/>
                  <a:lumOff val="35000"/>
                </a:schemeClr>
              </a:solidFill>
              <a:latin typeface="Barlow Light" panose="00000400000000000000" pitchFamily="2" charset="0"/>
            </a:endParaRPr>
          </a:p>
        </p:txBody>
      </p:sp>
      <p:sp>
        <p:nvSpPr>
          <p:cNvPr id="6" name="Paralelogramo 5">
            <a:extLst>
              <a:ext uri="{FF2B5EF4-FFF2-40B4-BE49-F238E27FC236}">
                <a16:creationId xmlns:a16="http://schemas.microsoft.com/office/drawing/2014/main" id="{633A8A4E-DB28-D4C3-73EB-9802D890FA4D}"/>
              </a:ext>
            </a:extLst>
          </p:cNvPr>
          <p:cNvSpPr/>
          <p:nvPr/>
        </p:nvSpPr>
        <p:spPr>
          <a:xfrm>
            <a:off x="5546146" y="3251070"/>
            <a:ext cx="459214" cy="92598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88C14DAC-F79F-E1B5-4968-CE31A505015F}"/>
              </a:ext>
            </a:extLst>
          </p:cNvPr>
          <p:cNvSpPr txBox="1"/>
          <p:nvPr/>
        </p:nvSpPr>
        <p:spPr>
          <a:xfrm>
            <a:off x="5471392" y="3942845"/>
            <a:ext cx="55876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Barlow Medium" panose="00000600000000000000" pitchFamily="2" charset="0"/>
              </a:rPr>
              <a:t>Infraestrutura – Videoconferência.</a:t>
            </a:r>
            <a:endParaRPr lang="pt-BR" sz="1200" dirty="0">
              <a:solidFill>
                <a:schemeClr val="tx1">
                  <a:lumMod val="65000"/>
                  <a:lumOff val="35000"/>
                </a:schemeClr>
              </a:solidFill>
              <a:latin typeface="Barlow Light" panose="00000400000000000000" pitchFamily="2" charset="0"/>
            </a:endParaRPr>
          </a:p>
        </p:txBody>
      </p:sp>
      <p:sp>
        <p:nvSpPr>
          <p:cNvPr id="11" name="Paralelogramo 10">
            <a:extLst>
              <a:ext uri="{FF2B5EF4-FFF2-40B4-BE49-F238E27FC236}">
                <a16:creationId xmlns:a16="http://schemas.microsoft.com/office/drawing/2014/main" id="{3552AC77-EE5D-9DBC-E8E9-9358DC052505}"/>
              </a:ext>
            </a:extLst>
          </p:cNvPr>
          <p:cNvSpPr/>
          <p:nvPr/>
        </p:nvSpPr>
        <p:spPr>
          <a:xfrm>
            <a:off x="5546146" y="4443707"/>
            <a:ext cx="459214" cy="92598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5E052184-2F1A-1CC1-5CC1-BA0B2A0D13BC}"/>
              </a:ext>
            </a:extLst>
          </p:cNvPr>
          <p:cNvSpPr txBox="1"/>
          <p:nvPr/>
        </p:nvSpPr>
        <p:spPr>
          <a:xfrm>
            <a:off x="5471392" y="5012372"/>
            <a:ext cx="55876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Barlow Medium" panose="00000600000000000000" pitchFamily="2" charset="0"/>
              </a:rPr>
              <a:t>Inteligência artificial - https://www.chatpdf.com/</a:t>
            </a:r>
          </a:p>
        </p:txBody>
      </p:sp>
      <p:sp>
        <p:nvSpPr>
          <p:cNvPr id="14" name="Paralelogramo 13">
            <a:extLst>
              <a:ext uri="{FF2B5EF4-FFF2-40B4-BE49-F238E27FC236}">
                <a16:creationId xmlns:a16="http://schemas.microsoft.com/office/drawing/2014/main" id="{DDAE10AA-34AA-808E-3DE1-53462E877EA9}"/>
              </a:ext>
            </a:extLst>
          </p:cNvPr>
          <p:cNvSpPr/>
          <p:nvPr/>
        </p:nvSpPr>
        <p:spPr>
          <a:xfrm>
            <a:off x="5546146" y="5513234"/>
            <a:ext cx="459214" cy="92598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C41B0BF9-2FDC-B4A9-4C85-CF142337C6C4}"/>
              </a:ext>
            </a:extLst>
          </p:cNvPr>
          <p:cNvSpPr/>
          <p:nvPr/>
        </p:nvSpPr>
        <p:spPr>
          <a:xfrm>
            <a:off x="-318756" y="1227436"/>
            <a:ext cx="1186802" cy="4367638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1F31057A-762A-F895-FEAC-29CBBD89FFCB}"/>
              </a:ext>
            </a:extLst>
          </p:cNvPr>
          <p:cNvSpPr/>
          <p:nvPr/>
        </p:nvSpPr>
        <p:spPr>
          <a:xfrm>
            <a:off x="0" y="5963920"/>
            <a:ext cx="894080" cy="89408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9C5CCA32-1459-B01D-A4AC-2F2E25488E30}"/>
              </a:ext>
            </a:extLst>
          </p:cNvPr>
          <p:cNvSpPr txBox="1"/>
          <p:nvPr/>
        </p:nvSpPr>
        <p:spPr>
          <a:xfrm>
            <a:off x="447041" y="5390122"/>
            <a:ext cx="417078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600" dirty="0">
                <a:solidFill>
                  <a:schemeClr val="bg1"/>
                </a:solidFill>
                <a:latin typeface="Bebas Neue Pro" panose="020B0506020202050201" pitchFamily="34" charset="0"/>
                <a:cs typeface="Gotham Ultra" pitchFamily="50" charset="0"/>
              </a:rPr>
              <a:t>PAGOS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A4B561F3-6598-0B67-E2AB-595E12D58B57}"/>
              </a:ext>
            </a:extLst>
          </p:cNvPr>
          <p:cNvSpPr txBox="1"/>
          <p:nvPr/>
        </p:nvSpPr>
        <p:spPr>
          <a:xfrm>
            <a:off x="1539433" y="5107893"/>
            <a:ext cx="30783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spc="600" dirty="0">
                <a:solidFill>
                  <a:schemeClr val="bg1"/>
                </a:solidFill>
                <a:latin typeface="Bebas Neue Pro" panose="020B0506020202050201" pitchFamily="34" charset="0"/>
                <a:cs typeface="Gotham Ultra" pitchFamily="50" charset="0"/>
              </a:rPr>
              <a:t>SERVIÇOS</a:t>
            </a:r>
          </a:p>
        </p:txBody>
      </p:sp>
    </p:spTree>
    <p:extLst>
      <p:ext uri="{BB962C8B-B14F-4D97-AF65-F5344CB8AC3E}">
        <p14:creationId xmlns:p14="http://schemas.microsoft.com/office/powerpoint/2010/main" val="237490492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566</TotalTime>
  <Words>608</Words>
  <Application>Microsoft Office PowerPoint</Application>
  <PresentationFormat>Widescreen</PresentationFormat>
  <Paragraphs>73</Paragraphs>
  <Slides>23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23</vt:i4>
      </vt:variant>
    </vt:vector>
  </HeadingPairs>
  <TitlesOfParts>
    <vt:vector size="31" baseType="lpstr">
      <vt:lpstr>Arial</vt:lpstr>
      <vt:lpstr>Barlow Light</vt:lpstr>
      <vt:lpstr>Barlow Medium</vt:lpstr>
      <vt:lpstr>Bebas</vt:lpstr>
      <vt:lpstr>Bebas Neue Pro</vt:lpstr>
      <vt:lpstr>Calibri</vt:lpstr>
      <vt:lpstr>Calibri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Luciano Luís</dc:creator>
  <cp:lastModifiedBy>rodney rinaldi tonelli</cp:lastModifiedBy>
  <cp:revision>89</cp:revision>
  <dcterms:created xsi:type="dcterms:W3CDTF">2023-08-05T01:41:24Z</dcterms:created>
  <dcterms:modified xsi:type="dcterms:W3CDTF">2023-08-09T12:27:22Z</dcterms:modified>
</cp:coreProperties>
</file>